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5" r:id="rId1"/>
  </p:sldMasterIdLst>
  <p:notesMasterIdLst>
    <p:notesMasterId r:id="rId42"/>
  </p:notesMasterIdLst>
  <p:handoutMasterIdLst>
    <p:handoutMasterId r:id="rId43"/>
  </p:handoutMasterIdLst>
  <p:sldIdLst>
    <p:sldId id="256" r:id="rId2"/>
    <p:sldId id="258"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97"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96" r:id="rId32"/>
    <p:sldId id="287" r:id="rId33"/>
    <p:sldId id="288" r:id="rId34"/>
    <p:sldId id="289" r:id="rId35"/>
    <p:sldId id="290" r:id="rId36"/>
    <p:sldId id="291" r:id="rId37"/>
    <p:sldId id="292" r:id="rId38"/>
    <p:sldId id="293" r:id="rId39"/>
    <p:sldId id="294" r:id="rId40"/>
    <p:sldId id="295" r:id="rId41"/>
  </p:sldIdLst>
  <p:sldSz cx="9144000" cy="6858000" type="screen4x3"/>
  <p:notesSz cx="6858000" cy="9144000"/>
  <p:defaultTextStyle>
    <a:lvl1pPr>
      <a:defRPr>
        <a:latin typeface="Century Schoolbook"/>
        <a:ea typeface="Century Schoolbook"/>
        <a:cs typeface="Century Schoolbook"/>
        <a:sym typeface="Century Schoolbook"/>
      </a:defRPr>
    </a:lvl1pPr>
    <a:lvl2pPr indent="457200">
      <a:defRPr>
        <a:latin typeface="Century Schoolbook"/>
        <a:ea typeface="Century Schoolbook"/>
        <a:cs typeface="Century Schoolbook"/>
        <a:sym typeface="Century Schoolbook"/>
      </a:defRPr>
    </a:lvl2pPr>
    <a:lvl3pPr indent="914400">
      <a:defRPr>
        <a:latin typeface="Century Schoolbook"/>
        <a:ea typeface="Century Schoolbook"/>
        <a:cs typeface="Century Schoolbook"/>
        <a:sym typeface="Century Schoolbook"/>
      </a:defRPr>
    </a:lvl3pPr>
    <a:lvl4pPr indent="1371600">
      <a:defRPr>
        <a:latin typeface="Century Schoolbook"/>
        <a:ea typeface="Century Schoolbook"/>
        <a:cs typeface="Century Schoolbook"/>
        <a:sym typeface="Century Schoolbook"/>
      </a:defRPr>
    </a:lvl4pPr>
    <a:lvl5pPr indent="1828800">
      <a:defRPr>
        <a:latin typeface="Century Schoolbook"/>
        <a:ea typeface="Century Schoolbook"/>
        <a:cs typeface="Century Schoolbook"/>
        <a:sym typeface="Century Schoolbook"/>
      </a:defRPr>
    </a:lvl5pPr>
    <a:lvl6pPr indent="2286000">
      <a:defRPr>
        <a:latin typeface="Century Schoolbook"/>
        <a:ea typeface="Century Schoolbook"/>
        <a:cs typeface="Century Schoolbook"/>
        <a:sym typeface="Century Schoolbook"/>
      </a:defRPr>
    </a:lvl6pPr>
    <a:lvl7pPr indent="2743200">
      <a:defRPr>
        <a:latin typeface="Century Schoolbook"/>
        <a:ea typeface="Century Schoolbook"/>
        <a:cs typeface="Century Schoolbook"/>
        <a:sym typeface="Century Schoolbook"/>
      </a:defRPr>
    </a:lvl7pPr>
    <a:lvl8pPr indent="3200400">
      <a:defRPr>
        <a:latin typeface="Century Schoolbook"/>
        <a:ea typeface="Century Schoolbook"/>
        <a:cs typeface="Century Schoolbook"/>
        <a:sym typeface="Century Schoolbook"/>
      </a:defRPr>
    </a:lvl8pPr>
    <a:lvl9pPr indent="3657600">
      <a:defRPr>
        <a:latin typeface="Century Schoolbook"/>
        <a:ea typeface="Century Schoolbook"/>
        <a:cs typeface="Century Schoolbook"/>
        <a:sym typeface="Century Schoolbook"/>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k" initials="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showPr>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entury Schoolbook"/>
          <a:ea typeface="Century Schoolbook"/>
          <a:cs typeface="Century School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D8CC"/>
          </a:solidFill>
        </a:fill>
      </a:tcStyle>
    </a:wholeTbl>
    <a:band2H>
      <a:tcTxStyle/>
      <a:tcStyle>
        <a:tcBdr/>
        <a:fill>
          <a:solidFill>
            <a:srgbClr val="FFEDE7"/>
          </a:solidFill>
        </a:fill>
      </a:tcStyle>
    </a:band2H>
    <a:firstCol>
      <a:tcTxStyle b="on" i="on">
        <a:font>
          <a:latin typeface="Century Schoolbook"/>
          <a:ea typeface="Century Schoolbook"/>
          <a:cs typeface="Century School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E8637"/>
          </a:solidFill>
        </a:fill>
      </a:tcStyle>
    </a:firstCol>
    <a:lastRow>
      <a:tcTxStyle b="on" i="on">
        <a:font>
          <a:latin typeface="Century Schoolbook"/>
          <a:ea typeface="Century Schoolbook"/>
          <a:cs typeface="Century School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E8637"/>
          </a:solidFill>
        </a:fill>
      </a:tcStyle>
    </a:lastRow>
    <a:firstRow>
      <a:tcTxStyle b="on" i="on">
        <a:font>
          <a:latin typeface="Century Schoolbook"/>
          <a:ea typeface="Century Schoolbook"/>
          <a:cs typeface="Century School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E8637"/>
          </a:solidFill>
        </a:fill>
      </a:tcStyle>
    </a:firstRow>
  </a:tblStyle>
  <a:tblStyle styleId="{C7B018BB-80A7-4F77-B60F-C8B233D01FF8}" styleName="">
    <a:tblBg/>
    <a:wholeTbl>
      <a:tcTxStyle b="on" i="on">
        <a:font>
          <a:latin typeface="Century Schoolbook"/>
          <a:ea typeface="Century Schoolbook"/>
          <a:cs typeface="Century School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4CBCA"/>
          </a:solidFill>
        </a:fill>
      </a:tcStyle>
    </a:wholeTbl>
    <a:band2H>
      <a:tcTxStyle/>
      <a:tcStyle>
        <a:tcBdr/>
        <a:fill>
          <a:solidFill>
            <a:srgbClr val="F2E7E7"/>
          </a:solidFill>
        </a:fill>
      </a:tcStyle>
    </a:band2H>
    <a:firstCol>
      <a:tcTxStyle b="on" i="on">
        <a:font>
          <a:latin typeface="Century Schoolbook"/>
          <a:ea typeface="Century Schoolbook"/>
          <a:cs typeface="Century School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32C16"/>
          </a:solidFill>
        </a:fill>
      </a:tcStyle>
    </a:firstCol>
    <a:lastRow>
      <a:tcTxStyle b="on" i="on">
        <a:font>
          <a:latin typeface="Century Schoolbook"/>
          <a:ea typeface="Century Schoolbook"/>
          <a:cs typeface="Century School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32C16"/>
          </a:solidFill>
        </a:fill>
      </a:tcStyle>
    </a:lastRow>
    <a:firstRow>
      <a:tcTxStyle b="on" i="on">
        <a:font>
          <a:latin typeface="Century Schoolbook"/>
          <a:ea typeface="Century Schoolbook"/>
          <a:cs typeface="Century School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32C16"/>
          </a:solidFill>
        </a:fill>
      </a:tcStyle>
    </a:firstRow>
  </a:tblStyle>
  <a:tblStyle styleId="{EEE7283C-3CF3-47DC-8721-378D4A62B228}" styleName="">
    <a:tblBg/>
    <a:wholeTbl>
      <a:tcTxStyle b="on" i="on">
        <a:font>
          <a:latin typeface="Century Schoolbook"/>
          <a:ea typeface="Century Schoolbook"/>
          <a:cs typeface="Century School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5D6D8"/>
          </a:solidFill>
        </a:fill>
      </a:tcStyle>
    </a:wholeTbl>
    <a:band2H>
      <a:tcTxStyle/>
      <a:tcStyle>
        <a:tcBdr/>
        <a:fill>
          <a:solidFill>
            <a:srgbClr val="EBECEC"/>
          </a:solidFill>
        </a:fill>
      </a:tcStyle>
    </a:band2H>
    <a:firstCol>
      <a:tcTxStyle b="on" i="on">
        <a:font>
          <a:latin typeface="Century Schoolbook"/>
          <a:ea typeface="Century Schoolbook"/>
          <a:cs typeface="Century School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7C84"/>
          </a:solidFill>
        </a:fill>
      </a:tcStyle>
    </a:firstCol>
    <a:lastRow>
      <a:tcTxStyle b="on" i="on">
        <a:font>
          <a:latin typeface="Century Schoolbook"/>
          <a:ea typeface="Century Schoolbook"/>
          <a:cs typeface="Century School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7C84"/>
          </a:solidFill>
        </a:fill>
      </a:tcStyle>
    </a:lastRow>
    <a:firstRow>
      <a:tcTxStyle b="on" i="on">
        <a:font>
          <a:latin typeface="Century Schoolbook"/>
          <a:ea typeface="Century Schoolbook"/>
          <a:cs typeface="Century School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7C84"/>
          </a:solidFill>
        </a:fill>
      </a:tcStyle>
    </a:firstRow>
  </a:tblStyle>
  <a:tblStyle styleId="{CF821DB8-F4EB-4A41-A1BA-3FCAFE7338EE}" styleName="">
    <a:tblBg/>
    <a:wholeTbl>
      <a:tcTxStyle b="on" i="on">
        <a:font>
          <a:latin typeface="Century Schoolbook"/>
          <a:ea typeface="Century Schoolbook"/>
          <a:cs typeface="Century Schoolbook"/>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Century Schoolbook"/>
          <a:ea typeface="Century Schoolbook"/>
          <a:cs typeface="Century Schoolbook"/>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E8637"/>
          </a:solidFill>
        </a:fill>
      </a:tcStyle>
    </a:firstCol>
    <a:lastRow>
      <a:tcTxStyle b="on" i="on">
        <a:font>
          <a:latin typeface="Century Schoolbook"/>
          <a:ea typeface="Century Schoolbook"/>
          <a:cs typeface="Century Schoolbook"/>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entury Schoolbook"/>
          <a:ea typeface="Century Schoolbook"/>
          <a:cs typeface="Century Schoolbook"/>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E8637"/>
          </a:solidFill>
        </a:fill>
      </a:tcStyle>
    </a:firstRow>
  </a:tblStyle>
  <a:tblStyle styleId="{33BA23B1-9221-436E-865A-0063620EA4FD}" styleName="">
    <a:tblBg/>
    <a:wholeTbl>
      <a:tcTxStyle b="on" i="on">
        <a:font>
          <a:latin typeface="Century Schoolbook"/>
          <a:ea typeface="Century Schoolbook"/>
          <a:cs typeface="Century School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Century Schoolbook"/>
          <a:ea typeface="Century Schoolbook"/>
          <a:cs typeface="Century School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entury Schoolbook"/>
          <a:ea typeface="Century Schoolbook"/>
          <a:cs typeface="Century School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entury Schoolbook"/>
          <a:ea typeface="Century Schoolbook"/>
          <a:cs typeface="Century School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entury Schoolbook"/>
          <a:ea typeface="Century Schoolbook"/>
          <a:cs typeface="Century Schoolbook"/>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Century Schoolbook"/>
          <a:ea typeface="Century Schoolbook"/>
          <a:cs typeface="Century Schoolbook"/>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entury Schoolbook"/>
          <a:ea typeface="Century Schoolbook"/>
          <a:cs typeface="Century Schoolbook"/>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entury Schoolbook"/>
          <a:ea typeface="Century Schoolbook"/>
          <a:cs typeface="Century Schoolbook"/>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2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E384D16-4C96-4FF5-A30A-8538E04F06DD}" type="datetimeFigureOut">
              <a:rPr lang="fr-FR" smtClean="0"/>
              <a:pPr/>
              <a:t>14/01/2016</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27C9CFE-6E47-45C4-9138-E71A8AEC243C}" type="slidenum">
              <a:rPr lang="fr-FR" smtClean="0"/>
              <a:pPr/>
              <a:t>‹N°›</a:t>
            </a:fld>
            <a:endParaRPr lang="fr-FR"/>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7" name="Shape 8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88" name="Shape 88"/>
          <p:cNvSpPr>
            <a:spLocks noGrp="1"/>
          </p:cNvSpPr>
          <p:nvPr>
            <p:ph type="body" sz="quarter" idx="1"/>
          </p:nvPr>
        </p:nvSpPr>
        <p:spPr>
          <a:xfrm>
            <a:off x="914400" y="4343400"/>
            <a:ext cx="5029200" cy="4114800"/>
          </a:xfrm>
          <a:prstGeom prst="rect">
            <a:avLst/>
          </a:prstGeom>
        </p:spPr>
        <p:txBody>
          <a:bodyPr/>
          <a:lstStyle/>
          <a:p>
            <a:pPr lvl="0"/>
            <a:endParaRPr/>
          </a:p>
        </p:txBody>
      </p:sp>
    </p:spTree>
  </p:cSld>
  <p:clrMap bg1="lt1" tx1="dk1" bg2="lt2" tx2="dk2" accent1="accent1" accent2="accent2" accent3="accent3" accent4="accent4" accent5="accent5" accent6="accent6" hlink="hlink" folHlink="folHlink"/>
  <p:hf sldNum="0" hdr="0" ftr="0" dt="0"/>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prstGeom prst="rect">
            <a:avLst/>
          </a:prstGeom>
        </p:spPr>
        <p:txBody>
          <a:bodyPr/>
          <a:lstStyle/>
          <a:p>
            <a:pPr lvl="0"/>
            <a:endParaRPr/>
          </a:p>
        </p:txBody>
      </p:sp>
      <p:sp>
        <p:nvSpPr>
          <p:cNvPr id="103" name="Shape 103"/>
          <p:cNvSpPr>
            <a:spLocks noGrp="1"/>
          </p:cNvSpPr>
          <p:nvPr>
            <p:ph type="body" sz="quarter" idx="1"/>
          </p:nvPr>
        </p:nvSpPr>
        <p:spPr>
          <a:prstGeom prst="rect">
            <a:avLst/>
          </a:prstGeom>
        </p:spPr>
        <p:txBody>
          <a:bodyPr/>
          <a:lstStyle>
            <a:lvl1pPr defTabSz="914400">
              <a:lnSpc>
                <a:spcPct val="100000"/>
              </a:lnSpc>
              <a:spcBef>
                <a:spcPts val="400"/>
              </a:spcBef>
              <a:defRPr sz="1200">
                <a:latin typeface="Calibri"/>
                <a:ea typeface="Calibri"/>
                <a:cs typeface="Calibri"/>
                <a:sym typeface="Calibri"/>
              </a:defRPr>
            </a:lvl1pPr>
          </a:lstStyle>
          <a:p>
            <a:pPr lvl="0">
              <a:defRPr sz="1800"/>
            </a:pPr>
            <a:r>
              <a:rPr sz="1200"/>
              <a:t>1. De la convocation au versement du compte-rendu de l’entretien au dossier du fonctionnaire, incluant l’hypothèse d’éventuels recours.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1"/>
      </p:bgRef>
    </p:bg>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ACDF6120-F1F0-4C60-9FE9-39AC71A9C79D}" type="datetimeFigureOut">
              <a:rPr lang="en-US" smtClean="0"/>
              <a:pPr/>
              <a:t>1/14/2016</a:t>
            </a:fld>
            <a:endParaRPr lang="en-US" sz="1600" dirty="0"/>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pPr lvl="0"/>
            <a:fld id="{86CB4B4D-7CA3-9044-876B-883B54F8677D}" type="slidenum">
              <a:rPr lang="fr-FR" smtClean="0"/>
              <a:pPr lvl="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ACDF6120-F1F0-4C60-9FE9-39AC71A9C79D}" type="datetimeFigureOut">
              <a:rPr lang="en-US" smtClean="0"/>
              <a:pPr/>
              <a:t>1/14/2016</a:t>
            </a:fld>
            <a:endParaRPr lang="en-US" dirty="0"/>
          </a:p>
        </p:txBody>
      </p:sp>
      <p:sp>
        <p:nvSpPr>
          <p:cNvPr id="9" name="Espace réservé du numéro de diapositive 8"/>
          <p:cNvSpPr>
            <a:spLocks noGrp="1"/>
          </p:cNvSpPr>
          <p:nvPr>
            <p:ph type="sldNum" sz="quarter" idx="15"/>
          </p:nvPr>
        </p:nvSpPr>
        <p:spPr/>
        <p:txBody>
          <a:bodyPr rtlCol="0"/>
          <a:lstStyle/>
          <a:p>
            <a:pPr lvl="0"/>
            <a:fld id="{86CB4B4D-7CA3-9044-876B-883B54F8677D}" type="slidenum">
              <a:rPr lang="fr-FR" smtClean="0"/>
              <a:pPr lvl="0"/>
              <a:t>‹N°›</a:t>
            </a:fld>
            <a:endParaRPr lang="fr-FR"/>
          </a:p>
        </p:txBody>
      </p:sp>
      <p:sp>
        <p:nvSpPr>
          <p:cNvPr id="10" name="Espace réservé du pied de page 9"/>
          <p:cNvSpPr>
            <a:spLocks noGrp="1"/>
          </p:cNvSpPr>
          <p:nvPr>
            <p:ph type="ftr" sz="quarter" idx="16"/>
          </p:nvPr>
        </p:nvSpPr>
        <p:spPr/>
        <p:txBody>
          <a:bodyPr rtlCol="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ACDF6120-F1F0-4C60-9FE9-39AC71A9C79D}" type="datetimeFigureOut">
              <a:rPr lang="en-US" smtClean="0"/>
              <a:pPr/>
              <a:t>1/14/2016</a:t>
            </a:fld>
            <a:endParaRPr lang="en-US" dirty="0"/>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pPr lvl="0"/>
            <a:fld id="{86CB4B4D-7CA3-9044-876B-883B54F8677D}" type="slidenum">
              <a:rPr lang="fr-FR" smtClean="0"/>
              <a:pPr lvl="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ACDF6120-F1F0-4C60-9FE9-39AC71A9C79D}" type="datetimeFigureOut">
              <a:rPr lang="en-US" smtClean="0"/>
              <a:pPr/>
              <a:t>1/14/2016</a:t>
            </a:fld>
            <a:endParaRPr lang="en-US"/>
          </a:p>
        </p:txBody>
      </p:sp>
      <p:sp>
        <p:nvSpPr>
          <p:cNvPr id="6" name="Espace réservé du pied de page 5"/>
          <p:cNvSpPr>
            <a:spLocks noGrp="1"/>
          </p:cNvSpPr>
          <p:nvPr>
            <p:ph type="ftr" sz="quarter" idx="11"/>
          </p:nvPr>
        </p:nvSpPr>
        <p:spPr/>
        <p:txBody>
          <a:bodyPr/>
          <a:lstStyle/>
          <a:p>
            <a:endParaRPr kumimoji="0" lang="en-US"/>
          </a:p>
        </p:txBody>
      </p:sp>
      <p:sp>
        <p:nvSpPr>
          <p:cNvPr id="7" name="Espace réservé du numéro de diapositive 6"/>
          <p:cNvSpPr>
            <a:spLocks noGrp="1"/>
          </p:cNvSpPr>
          <p:nvPr>
            <p:ph type="sldNum" sz="quarter" idx="12"/>
          </p:nvPr>
        </p:nvSpPr>
        <p:spPr/>
        <p:txBody>
          <a:bodyPr/>
          <a:lstStyle/>
          <a:p>
            <a:pPr lvl="0"/>
            <a:fld id="{86CB4B4D-7CA3-9044-876B-883B54F8677D}" type="slidenum">
              <a:rPr lang="fr-FR" smtClean="0"/>
              <a:pPr lvl="0"/>
              <a:t>‹N°›</a:t>
            </a:fld>
            <a:endParaRPr lang="fr-FR"/>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ACDF6120-F1F0-4C60-9FE9-39AC71A9C79D}" type="datetimeFigureOut">
              <a:rPr lang="en-US" smtClean="0"/>
              <a:pPr/>
              <a:t>1/14/2016</a:t>
            </a:fld>
            <a:endParaRPr lang="en-US"/>
          </a:p>
        </p:txBody>
      </p:sp>
      <p:sp>
        <p:nvSpPr>
          <p:cNvPr id="8" name="Espace réservé du pied de page 7"/>
          <p:cNvSpPr>
            <a:spLocks noGrp="1"/>
          </p:cNvSpPr>
          <p:nvPr>
            <p:ph type="ftr" sz="quarter" idx="11"/>
          </p:nvPr>
        </p:nvSpPr>
        <p:spPr/>
        <p:txBody>
          <a:bodyPr/>
          <a:lstStyle/>
          <a:p>
            <a:endParaRPr kumimoji="0" lang="en-US"/>
          </a:p>
        </p:txBody>
      </p:sp>
      <p:sp>
        <p:nvSpPr>
          <p:cNvPr id="9" name="Espace réservé du numéro de diapositive 8"/>
          <p:cNvSpPr>
            <a:spLocks noGrp="1"/>
          </p:cNvSpPr>
          <p:nvPr>
            <p:ph type="sldNum" sz="quarter" idx="12"/>
          </p:nvPr>
        </p:nvSpPr>
        <p:spPr/>
        <p:txBody>
          <a:bodyPr/>
          <a:lstStyle/>
          <a:p>
            <a:pPr lvl="0"/>
            <a:fld id="{86CB4B4D-7CA3-9044-876B-883B54F8677D}" type="slidenum">
              <a:rPr lang="fr-FR" smtClean="0"/>
              <a:pPr lvl="0"/>
              <a:t>‹N°›</a:t>
            </a:fld>
            <a:endParaRPr lang="fr-FR"/>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ACDF6120-F1F0-4C60-9FE9-39AC71A9C79D}" type="datetimeFigureOut">
              <a:rPr lang="en-US" smtClean="0"/>
              <a:pPr/>
              <a:t>1/14/2016</a:t>
            </a:fld>
            <a:endParaRPr lang="en-US"/>
          </a:p>
        </p:txBody>
      </p:sp>
      <p:sp>
        <p:nvSpPr>
          <p:cNvPr id="7" name="Espace réservé du numéro de diapositive 6"/>
          <p:cNvSpPr>
            <a:spLocks noGrp="1"/>
          </p:cNvSpPr>
          <p:nvPr>
            <p:ph type="sldNum" sz="quarter" idx="11"/>
          </p:nvPr>
        </p:nvSpPr>
        <p:spPr/>
        <p:txBody>
          <a:bodyPr rtlCol="0"/>
          <a:lstStyle/>
          <a:p>
            <a:pPr lvl="0"/>
            <a:fld id="{86CB4B4D-7CA3-9044-876B-883B54F8677D}" type="slidenum">
              <a:rPr lang="fr-FR" smtClean="0"/>
              <a:pPr lvl="0"/>
              <a:t>‹N°›</a:t>
            </a:fld>
            <a:endParaRPr lang="fr-FR"/>
          </a:p>
        </p:txBody>
      </p:sp>
      <p:sp>
        <p:nvSpPr>
          <p:cNvPr id="8" name="Espace réservé du pied de page 7"/>
          <p:cNvSpPr>
            <a:spLocks noGrp="1"/>
          </p:cNvSpPr>
          <p:nvPr>
            <p:ph type="ftr" sz="quarter" idx="12"/>
          </p:nvPr>
        </p:nvSpPr>
        <p:spPr/>
        <p:txBody>
          <a:bodyPr rtlCol="0"/>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CDF6120-F1F0-4C60-9FE9-39AC71A9C79D}" type="datetimeFigureOut">
              <a:rPr lang="en-US" smtClean="0"/>
              <a:pPr/>
              <a:t>1/14/2016</a:t>
            </a:fld>
            <a:endParaRPr lang="en-US"/>
          </a:p>
        </p:txBody>
      </p:sp>
      <p:sp>
        <p:nvSpPr>
          <p:cNvPr id="3" name="Espace réservé du pied de page 2"/>
          <p:cNvSpPr>
            <a:spLocks noGrp="1"/>
          </p:cNvSpPr>
          <p:nvPr>
            <p:ph type="ftr" sz="quarter" idx="11"/>
          </p:nvPr>
        </p:nvSpPr>
        <p:spPr/>
        <p:txBody>
          <a:bodyPr/>
          <a:lstStyle/>
          <a:p>
            <a:endParaRPr kumimoji="0" lang="en-US"/>
          </a:p>
        </p:txBody>
      </p:sp>
      <p:sp>
        <p:nvSpPr>
          <p:cNvPr id="4" name="Espace réservé du numéro de diapositive 3"/>
          <p:cNvSpPr>
            <a:spLocks noGrp="1"/>
          </p:cNvSpPr>
          <p:nvPr>
            <p:ph type="sldNum" sz="quarter" idx="12"/>
          </p:nvPr>
        </p:nvSpPr>
        <p:spPr/>
        <p:txBody>
          <a:bodyPr/>
          <a:lstStyle/>
          <a:p>
            <a:pPr lvl="0"/>
            <a:fld id="{86CB4B4D-7CA3-9044-876B-883B54F8677D}" type="slidenum">
              <a:rPr lang="fr-FR" smtClean="0"/>
              <a:pPr lvl="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ACDF6120-F1F0-4C60-9FE9-39AC71A9C79D}" type="datetimeFigureOut">
              <a:rPr lang="en-US" smtClean="0"/>
              <a:pPr/>
              <a:t>1/14/2016</a:t>
            </a:fld>
            <a:endParaRPr lang="en-US"/>
          </a:p>
        </p:txBody>
      </p:sp>
      <p:sp>
        <p:nvSpPr>
          <p:cNvPr id="22" name="Espace réservé du numéro de diapositive 21"/>
          <p:cNvSpPr>
            <a:spLocks noGrp="1"/>
          </p:cNvSpPr>
          <p:nvPr>
            <p:ph type="sldNum" sz="quarter" idx="15"/>
          </p:nvPr>
        </p:nvSpPr>
        <p:spPr/>
        <p:txBody>
          <a:bodyPr rtlCol="0"/>
          <a:lstStyle/>
          <a:p>
            <a:pPr lvl="0"/>
            <a:fld id="{86CB4B4D-7CA3-9044-876B-883B54F8677D}" type="slidenum">
              <a:rPr lang="fr-FR" smtClean="0"/>
              <a:pPr lvl="0"/>
              <a:t>‹N°›</a:t>
            </a:fld>
            <a:endParaRPr lang="fr-FR"/>
          </a:p>
        </p:txBody>
      </p:sp>
      <p:sp>
        <p:nvSpPr>
          <p:cNvPr id="23" name="Espace réservé du pied de page 22"/>
          <p:cNvSpPr>
            <a:spLocks noGrp="1"/>
          </p:cNvSpPr>
          <p:nvPr>
            <p:ph type="ftr" sz="quarter" idx="16"/>
          </p:nvPr>
        </p:nvSpPr>
        <p:spPr/>
        <p:txBody>
          <a:bodyPr rtlCol="0"/>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ACDF6120-F1F0-4C60-9FE9-39AC71A9C79D}" type="datetimeFigureOut">
              <a:rPr lang="en-US" smtClean="0"/>
              <a:pPr/>
              <a:t>1/14/2016</a:t>
            </a:fld>
            <a:endParaRPr lang="en-US"/>
          </a:p>
        </p:txBody>
      </p:sp>
      <p:sp>
        <p:nvSpPr>
          <p:cNvPr id="18" name="Espace réservé du numéro de diapositive 17"/>
          <p:cNvSpPr>
            <a:spLocks noGrp="1"/>
          </p:cNvSpPr>
          <p:nvPr>
            <p:ph type="sldNum" sz="quarter" idx="11"/>
          </p:nvPr>
        </p:nvSpPr>
        <p:spPr/>
        <p:txBody>
          <a:bodyPr rtlCol="0"/>
          <a:lstStyle/>
          <a:p>
            <a:pPr lvl="0"/>
            <a:fld id="{86CB4B4D-7CA3-9044-876B-883B54F8677D}" type="slidenum">
              <a:rPr lang="fr-FR" smtClean="0"/>
              <a:pPr lvl="0"/>
              <a:t>‹N°›</a:t>
            </a:fld>
            <a:endParaRPr lang="fr-FR"/>
          </a:p>
        </p:txBody>
      </p:sp>
      <p:sp>
        <p:nvSpPr>
          <p:cNvPr id="21" name="Espace réservé du pied de page 20"/>
          <p:cNvSpPr>
            <a:spLocks noGrp="1"/>
          </p:cNvSpPr>
          <p:nvPr>
            <p:ph type="ftr" sz="quarter" idx="12"/>
          </p:nvPr>
        </p:nvSpPr>
        <p:spPr/>
        <p:txBody>
          <a:bodyPr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CDF6120-F1F0-4C60-9FE9-39AC71A9C79D}" type="datetimeFigureOut">
              <a:rPr lang="en-US" smtClean="0"/>
              <a:pPr/>
              <a:t>1/14/2016</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pPr lvl="0"/>
            <a:fld id="{86CB4B4D-7CA3-9044-876B-883B54F8677D}" type="slidenum">
              <a:rPr lang="fr-FR" smtClean="0"/>
              <a:pPr lvl="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CDF6120-F1F0-4C60-9FE9-39AC71A9C79D}" type="datetimeFigureOut">
              <a:rPr lang="en-US" smtClean="0"/>
              <a:pPr/>
              <a:t>1/14/2016</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pPr lvl="0"/>
            <a:fld id="{86CB4B4D-7CA3-9044-876B-883B54F8677D}" type="slidenum">
              <a:rPr lang="fr-FR" smtClean="0"/>
              <a:pPr lvl="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CDF6120-F1F0-4C60-9FE9-39AC71A9C79D}" type="datetimeFigureOut">
              <a:rPr lang="en-US" smtClean="0"/>
              <a:pPr/>
              <a:t>1/14/2016</a:t>
            </a:fld>
            <a:endParaRPr lang="en-US" sz="1400" dirty="0">
              <a:solidFill>
                <a:schemeClr val="tx2"/>
              </a:solidFill>
            </a:endParaRPr>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r" eaLnBrk="1" latinLnBrk="0" hangingPunct="1"/>
            <a:endParaRPr kumimoji="0" lang="en-US" sz="1400" dirty="0">
              <a:solidFill>
                <a:schemeClr val="tx2"/>
              </a:solidFill>
            </a:endParaRP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lvl="0"/>
            <a:fld id="{86CB4B4D-7CA3-9044-876B-883B54F8677D}" type="slidenum">
              <a:rPr lang="fr-FR" smtClean="0"/>
              <a:pPr lvl="0"/>
              <a:t>‹N°›</a:t>
            </a:fld>
            <a:endParaRPr lang="fr-FR"/>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hape 90"/>
          <p:cNvSpPr>
            <a:spLocks noGrp="1"/>
          </p:cNvSpPr>
          <p:nvPr>
            <p:ph type="ctrTitle"/>
          </p:nvPr>
        </p:nvSpPr>
        <p:spPr>
          <a:prstGeom prst="rect">
            <a:avLst/>
          </a:prstGeom>
        </p:spPr>
        <p:txBody>
          <a:bodyPr>
            <a:normAutofit/>
          </a:bodyPr>
          <a:lstStyle>
            <a:lvl1pPr>
              <a:defRPr sz="3200"/>
            </a:lvl1pPr>
          </a:lstStyle>
          <a:p>
            <a:pPr lvl="0">
              <a:defRPr sz="1800" b="0" cap="none">
                <a:solidFill>
                  <a:srgbClr val="000000"/>
                </a:solidFill>
              </a:defRPr>
            </a:pPr>
            <a:r>
              <a:rPr sz="3200" b="1" cap="small">
                <a:solidFill>
                  <a:srgbClr val="575F6D"/>
                </a:solidFill>
              </a:rPr>
              <a:t>Le nouveau régime indemnitaire (rifssep)</a:t>
            </a:r>
          </a:p>
        </p:txBody>
      </p:sp>
      <p:sp>
        <p:nvSpPr>
          <p:cNvPr id="91" name="Shape 91"/>
          <p:cNvSpPr>
            <a:spLocks noGrp="1"/>
          </p:cNvSpPr>
          <p:nvPr>
            <p:ph type="subTitle" idx="1"/>
          </p:nvPr>
        </p:nvSpPr>
        <p:spPr>
          <a:prstGeom prst="rect">
            <a:avLst/>
          </a:prstGeom>
        </p:spPr>
        <p:txBody>
          <a:bodyPr lIns="0" tIns="0" rIns="0" bIns="0">
            <a:normAutofit/>
          </a:bodyPr>
          <a:lstStyle>
            <a:lvl1pPr>
              <a:defRPr sz="2000"/>
            </a:lvl1pPr>
          </a:lstStyle>
          <a:p>
            <a:pPr lvl="0">
              <a:defRPr sz="1800" b="0">
                <a:solidFill>
                  <a:srgbClr val="000000"/>
                </a:solidFill>
              </a:defRPr>
            </a:pPr>
            <a:r>
              <a:rPr sz="2000" b="1" dirty="0">
                <a:solidFill>
                  <a:srgbClr val="575F6D"/>
                </a:solidFill>
              </a:rPr>
              <a:t>Séance </a:t>
            </a:r>
            <a:r>
              <a:rPr sz="2000" b="1" dirty="0" err="1">
                <a:solidFill>
                  <a:srgbClr val="575F6D"/>
                </a:solidFill>
              </a:rPr>
              <a:t>d’information</a:t>
            </a:r>
            <a:r>
              <a:rPr sz="2000" b="1" dirty="0">
                <a:solidFill>
                  <a:srgbClr val="575F6D"/>
                </a:solidFill>
              </a:rPr>
              <a:t> </a:t>
            </a:r>
            <a:r>
              <a:rPr sz="2000" b="1" dirty="0" err="1">
                <a:solidFill>
                  <a:srgbClr val="575F6D"/>
                </a:solidFill>
              </a:rPr>
              <a:t>statutaire</a:t>
            </a:r>
            <a:r>
              <a:rPr sz="2000" b="1" dirty="0">
                <a:solidFill>
                  <a:srgbClr val="575F6D"/>
                </a:solidFill>
              </a:rPr>
              <a:t> </a:t>
            </a:r>
            <a:r>
              <a:rPr sz="2000" b="1" dirty="0" err="1">
                <a:solidFill>
                  <a:srgbClr val="575F6D"/>
                </a:solidFill>
              </a:rPr>
              <a:t>dans</a:t>
            </a:r>
            <a:r>
              <a:rPr sz="2000" b="1" dirty="0">
                <a:solidFill>
                  <a:srgbClr val="575F6D"/>
                </a:solidFill>
              </a:rPr>
              <a:t> le cadre de la convention entre le CNFPT et le CDG </a:t>
            </a:r>
            <a:r>
              <a:rPr sz="2000" b="1" dirty="0" smtClean="0">
                <a:solidFill>
                  <a:srgbClr val="575F6D"/>
                </a:solidFill>
              </a:rPr>
              <a:t>77</a:t>
            </a:r>
            <a:endParaRPr lang="fr-FR" sz="2000" b="1" dirty="0" smtClean="0">
              <a:solidFill>
                <a:srgbClr val="575F6D"/>
              </a:solidFill>
            </a:endParaRPr>
          </a:p>
          <a:p>
            <a:pPr lvl="0">
              <a:defRPr sz="1800" b="0">
                <a:solidFill>
                  <a:srgbClr val="000000"/>
                </a:solidFill>
              </a:defRPr>
            </a:pPr>
            <a:r>
              <a:rPr lang="fr-FR" dirty="0" smtClean="0">
                <a:solidFill>
                  <a:srgbClr val="575F6D"/>
                </a:solidFill>
              </a:rPr>
              <a:t>21 MAI 2015</a:t>
            </a:r>
            <a:r>
              <a:rPr sz="2000" b="1" dirty="0" smtClean="0">
                <a:solidFill>
                  <a:srgbClr val="575F6D"/>
                </a:solidFill>
              </a:rPr>
              <a:t> </a:t>
            </a:r>
            <a:r>
              <a:rPr lang="fr-FR" sz="2000" b="1" u="sng" dirty="0" smtClean="0">
                <a:solidFill>
                  <a:srgbClr val="575F6D"/>
                </a:solidFill>
              </a:rPr>
              <a:t>Actualisé en janvier 2016</a:t>
            </a:r>
            <a:endParaRPr sz="2000" b="1" u="sng" dirty="0">
              <a:solidFill>
                <a:srgbClr val="575F6D"/>
              </a:solidFill>
            </a:endParaRPr>
          </a:p>
        </p:txBody>
      </p:sp>
      <p:pic>
        <p:nvPicPr>
          <p:cNvPr id="93" name="image2.png"/>
          <p:cNvPicPr/>
          <p:nvPr/>
        </p:nvPicPr>
        <p:blipFill>
          <a:blip r:embed="rId2" cstate="print">
            <a:extLst/>
          </a:blip>
          <a:srcRect l="12500" t="66667" r="58594" b="16536"/>
          <a:stretch>
            <a:fillRect/>
          </a:stretch>
        </p:blipFill>
        <p:spPr>
          <a:xfrm>
            <a:off x="2933700" y="2000250"/>
            <a:ext cx="3278188" cy="1071564"/>
          </a:xfrm>
          <a:prstGeom prst="rect">
            <a:avLst/>
          </a:prstGeom>
          <a:ln w="12700">
            <a:miter lim="400000"/>
          </a:ln>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hape 99"/>
          <p:cNvSpPr>
            <a:spLocks noGrp="1"/>
          </p:cNvSpPr>
          <p:nvPr>
            <p:ph type="title"/>
          </p:nvPr>
        </p:nvSpPr>
        <p:spPr>
          <a:xfrm>
            <a:off x="457200" y="274638"/>
            <a:ext cx="7467600" cy="1143001"/>
          </a:xfrm>
          <a:prstGeom prst="rect">
            <a:avLst/>
          </a:prstGeom>
        </p:spPr>
        <p:txBody>
          <a:bodyPr/>
          <a:lstStyle/>
          <a:p>
            <a:pPr lvl="0" algn="ctr">
              <a:defRPr sz="1800" cap="none">
                <a:solidFill>
                  <a:srgbClr val="000000"/>
                </a:solidFill>
              </a:defRPr>
            </a:pPr>
            <a:r>
              <a:rPr sz="2800" cap="small" dirty="0">
                <a:solidFill>
                  <a:srgbClr val="575F6D"/>
                </a:solidFill>
              </a:rPr>
              <a:t>PLAN </a:t>
            </a:r>
            <a:r>
              <a:rPr lang="fr-FR" sz="2800" dirty="0" smtClean="0">
                <a:solidFill>
                  <a:srgbClr val="575F6D"/>
                </a:solidFill>
              </a:rPr>
              <a:t>DU SUPPORT</a:t>
            </a:r>
            <a:endParaRPr sz="2800" cap="small" dirty="0">
              <a:solidFill>
                <a:srgbClr val="575F6D"/>
              </a:solidFill>
            </a:endParaRPr>
          </a:p>
        </p:txBody>
      </p:sp>
      <p:sp>
        <p:nvSpPr>
          <p:cNvPr id="100" name="Shape 100"/>
          <p:cNvSpPr>
            <a:spLocks noGrp="1"/>
          </p:cNvSpPr>
          <p:nvPr>
            <p:ph sz="quarter" idx="1"/>
          </p:nvPr>
        </p:nvSpPr>
        <p:spPr>
          <a:xfrm>
            <a:off x="457200" y="1600200"/>
            <a:ext cx="7467600" cy="4873625"/>
          </a:xfrm>
          <a:prstGeom prst="rect">
            <a:avLst/>
          </a:prstGeom>
        </p:spPr>
        <p:txBody>
          <a:bodyPr lIns="0" tIns="0" rIns="0" bIns="0">
            <a:normAutofit/>
          </a:bodyPr>
          <a:lstStyle/>
          <a:p>
            <a:pPr marL="274320" lvl="0" indent="-274320" algn="just">
              <a:lnSpc>
                <a:spcPct val="110000"/>
              </a:lnSpc>
              <a:buSzTx/>
              <a:buNone/>
              <a:defRPr sz="1800"/>
            </a:pPr>
            <a:endParaRPr sz="1400" dirty="0"/>
          </a:p>
          <a:p>
            <a:pPr marL="274320" lvl="0" indent="-274320" algn="ctr">
              <a:lnSpc>
                <a:spcPct val="110000"/>
              </a:lnSpc>
              <a:buSzTx/>
              <a:buNone/>
              <a:defRPr sz="1800"/>
            </a:pPr>
            <a:endParaRPr sz="1400" b="1" dirty="0"/>
          </a:p>
          <a:p>
            <a:pPr marL="200025" lvl="0" indent="-200025" algn="ctr">
              <a:lnSpc>
                <a:spcPct val="110000"/>
              </a:lnSpc>
              <a:buFontTx/>
              <a:buAutoNum type="arabicPeriod"/>
              <a:defRPr sz="1800"/>
            </a:pPr>
            <a:r>
              <a:rPr sz="1400" dirty="0" err="1"/>
              <a:t>Présentation</a:t>
            </a:r>
            <a:r>
              <a:rPr sz="1400" dirty="0"/>
              <a:t> </a:t>
            </a:r>
            <a:r>
              <a:rPr sz="1400" dirty="0" err="1" smtClean="0"/>
              <a:t>générale</a:t>
            </a:r>
            <a:r>
              <a:rPr sz="1400" dirty="0" smtClean="0"/>
              <a:t> </a:t>
            </a:r>
            <a:r>
              <a:rPr sz="1400" dirty="0"/>
              <a:t>des </a:t>
            </a:r>
            <a:r>
              <a:rPr sz="1400" dirty="0" err="1"/>
              <a:t>enjeux</a:t>
            </a:r>
            <a:r>
              <a:rPr sz="1400" dirty="0"/>
              <a:t> du </a:t>
            </a:r>
            <a:r>
              <a:rPr sz="1400" dirty="0" err="1"/>
              <a:t>dispositif</a:t>
            </a:r>
            <a:r>
              <a:rPr sz="1400" dirty="0"/>
              <a:t> , </a:t>
            </a:r>
            <a:r>
              <a:rPr sz="1400" dirty="0" err="1"/>
              <a:t>textes</a:t>
            </a:r>
            <a:r>
              <a:rPr sz="1400" dirty="0"/>
              <a:t> de </a:t>
            </a:r>
            <a:r>
              <a:rPr sz="1400" dirty="0" err="1"/>
              <a:t>référence</a:t>
            </a:r>
            <a:r>
              <a:rPr sz="1400" dirty="0"/>
              <a:t>, </a:t>
            </a:r>
            <a:r>
              <a:rPr sz="1400" dirty="0" err="1"/>
              <a:t>modalités</a:t>
            </a:r>
            <a:r>
              <a:rPr sz="1400" dirty="0"/>
              <a:t> </a:t>
            </a:r>
            <a:r>
              <a:rPr sz="1400" dirty="0" err="1"/>
              <a:t>d’entrée</a:t>
            </a:r>
            <a:r>
              <a:rPr sz="1400" dirty="0"/>
              <a:t> en </a:t>
            </a:r>
            <a:r>
              <a:rPr sz="1400" dirty="0" err="1"/>
              <a:t>vigueur</a:t>
            </a:r>
            <a:endParaRPr sz="1400" dirty="0"/>
          </a:p>
          <a:p>
            <a:pPr marL="342900" lvl="0" indent="-342900" algn="ctr">
              <a:lnSpc>
                <a:spcPct val="110000"/>
              </a:lnSpc>
              <a:buFontTx/>
              <a:buAutoNum type="arabicPeriod"/>
              <a:defRPr sz="1800"/>
            </a:pPr>
            <a:endParaRPr sz="1400" dirty="0"/>
          </a:p>
          <a:p>
            <a:pPr marL="200025" lvl="0" indent="-200025" algn="ctr">
              <a:lnSpc>
                <a:spcPct val="110000"/>
              </a:lnSpc>
              <a:buFontTx/>
              <a:buAutoNum type="arabicPeriod" startAt="2"/>
              <a:defRPr sz="1800"/>
            </a:pPr>
            <a:r>
              <a:rPr sz="1400" dirty="0"/>
              <a:t>La composition du RIFSEEP (part fixe, part variable)</a:t>
            </a:r>
          </a:p>
          <a:p>
            <a:pPr marL="342900" lvl="0" indent="-342900" algn="ctr">
              <a:lnSpc>
                <a:spcPct val="110000"/>
              </a:lnSpc>
              <a:buFontTx/>
              <a:buAutoNum type="arabicPeriod" startAt="2"/>
              <a:defRPr sz="1800"/>
            </a:pPr>
            <a:endParaRPr sz="1400" dirty="0"/>
          </a:p>
          <a:p>
            <a:pPr marL="200025" lvl="0" indent="-200025" algn="ctr">
              <a:lnSpc>
                <a:spcPct val="110000"/>
              </a:lnSpc>
              <a:buFontTx/>
              <a:buAutoNum type="arabicPeriod" startAt="3"/>
              <a:defRPr sz="1800"/>
            </a:pPr>
            <a:r>
              <a:rPr sz="1400" dirty="0"/>
              <a:t>Le transition entre </a:t>
            </a:r>
            <a:r>
              <a:rPr sz="1400" dirty="0" err="1"/>
              <a:t>l’ancien</a:t>
            </a:r>
            <a:r>
              <a:rPr sz="1400" dirty="0"/>
              <a:t> et le nouveau régime </a:t>
            </a:r>
            <a:r>
              <a:rPr sz="1400" dirty="0" err="1"/>
              <a:t>indemnitaire</a:t>
            </a:r>
            <a:endParaRPr sz="1400" dirty="0"/>
          </a:p>
        </p:txBody>
      </p:sp>
      <p:sp>
        <p:nvSpPr>
          <p:cNvPr id="101" name="Shape 101"/>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2</a:t>
            </a:fld>
            <a:endParaRPr sz="1400" b="1" dirty="0">
              <a:solidFill>
                <a:srgbClr val="FFFFFF"/>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hape 105"/>
          <p:cNvSpPr>
            <a:spLocks noGrp="1"/>
          </p:cNvSpPr>
          <p:nvPr>
            <p:ph type="title"/>
          </p:nvPr>
        </p:nvSpPr>
        <p:spPr>
          <a:xfrm>
            <a:off x="2286000" y="2895600"/>
            <a:ext cx="6172200" cy="2054225"/>
          </a:xfrm>
          <a:prstGeom prst="rect">
            <a:avLst/>
          </a:prstGeom>
        </p:spPr>
        <p:txBody>
          <a:bodyPr/>
          <a:lstStyle>
            <a:lvl1pPr>
              <a:defRPr sz="2700"/>
            </a:lvl1pPr>
          </a:lstStyle>
          <a:p>
            <a:pPr lvl="0">
              <a:defRPr sz="1800" b="0" cap="none">
                <a:solidFill>
                  <a:srgbClr val="000000"/>
                </a:solidFill>
              </a:defRPr>
            </a:pPr>
            <a:r>
              <a:rPr sz="2700" b="1" cap="small" dirty="0" err="1">
                <a:solidFill>
                  <a:srgbClr val="FFF39D"/>
                </a:solidFill>
              </a:rPr>
              <a:t>Présentation</a:t>
            </a:r>
            <a:r>
              <a:rPr sz="2700" b="1" cap="small" dirty="0">
                <a:solidFill>
                  <a:srgbClr val="FFF39D"/>
                </a:solidFill>
              </a:rPr>
              <a:t> </a:t>
            </a:r>
            <a:r>
              <a:rPr sz="2700" b="1" cap="small" dirty="0" err="1">
                <a:solidFill>
                  <a:srgbClr val="FFF39D"/>
                </a:solidFill>
              </a:rPr>
              <a:t>générale</a:t>
            </a:r>
            <a:r>
              <a:rPr sz="2700" b="1" cap="small" dirty="0">
                <a:solidFill>
                  <a:srgbClr val="FFF39D"/>
                </a:solidFill>
              </a:rPr>
              <a:t> du </a:t>
            </a:r>
            <a:r>
              <a:rPr sz="2700" b="1" cap="small" dirty="0" err="1">
                <a:solidFill>
                  <a:srgbClr val="FFF39D"/>
                </a:solidFill>
              </a:rPr>
              <a:t>dispositif</a:t>
            </a:r>
            <a:endParaRPr sz="2700" b="1" cap="small" dirty="0">
              <a:solidFill>
                <a:srgbClr val="FFF39D"/>
              </a:solidFill>
            </a:endParaRPr>
          </a:p>
        </p:txBody>
      </p:sp>
      <p:sp>
        <p:nvSpPr>
          <p:cNvPr id="106" name="Shape 106"/>
          <p:cNvSpPr>
            <a:spLocks noGrp="1"/>
          </p:cNvSpPr>
          <p:nvPr>
            <p:ph type="body" idx="1"/>
          </p:nvPr>
        </p:nvSpPr>
        <p:spPr>
          <a:xfrm>
            <a:off x="2286000" y="5010150"/>
            <a:ext cx="6172200" cy="1371600"/>
          </a:xfrm>
          <a:prstGeom prst="rect">
            <a:avLst/>
          </a:prstGeom>
        </p:spPr>
        <p:txBody>
          <a:bodyPr lIns="0" tIns="0" rIns="0" bIns="0">
            <a:normAutofit/>
          </a:bodyPr>
          <a:lstStyle/>
          <a:p>
            <a:pPr lvl="0">
              <a:defRPr b="0">
                <a:solidFill>
                  <a:srgbClr val="000000"/>
                </a:solidFill>
              </a:defRPr>
            </a:pPr>
            <a:r>
              <a:rPr b="1" dirty="0" err="1">
                <a:solidFill>
                  <a:srgbClr val="FFF39D"/>
                </a:solidFill>
              </a:rPr>
              <a:t>Textes</a:t>
            </a:r>
            <a:r>
              <a:rPr b="1" dirty="0">
                <a:solidFill>
                  <a:srgbClr val="FFF39D"/>
                </a:solidFill>
              </a:rPr>
              <a:t> de </a:t>
            </a:r>
            <a:r>
              <a:rPr b="1" dirty="0" err="1">
                <a:solidFill>
                  <a:srgbClr val="FFF39D"/>
                </a:solidFill>
              </a:rPr>
              <a:t>référence</a:t>
            </a:r>
            <a:endParaRPr b="1" dirty="0">
              <a:solidFill>
                <a:srgbClr val="FFF39D"/>
              </a:solidFill>
            </a:endParaRPr>
          </a:p>
          <a:p>
            <a:pPr lvl="0">
              <a:defRPr b="0">
                <a:solidFill>
                  <a:srgbClr val="000000"/>
                </a:solidFill>
              </a:defRPr>
            </a:pPr>
            <a:r>
              <a:rPr b="1" dirty="0" err="1" smtClean="0">
                <a:solidFill>
                  <a:srgbClr val="FFF39D"/>
                </a:solidFill>
              </a:rPr>
              <a:t>Modalités</a:t>
            </a:r>
            <a:r>
              <a:rPr lang="fr-FR" dirty="0" smtClean="0">
                <a:solidFill>
                  <a:srgbClr val="FFF39D"/>
                </a:solidFill>
              </a:rPr>
              <a:t> </a:t>
            </a:r>
            <a:r>
              <a:rPr b="1" dirty="0" err="1" smtClean="0">
                <a:solidFill>
                  <a:srgbClr val="FFF39D"/>
                </a:solidFill>
              </a:rPr>
              <a:t>d’entrée</a:t>
            </a:r>
            <a:r>
              <a:rPr b="1" dirty="0" smtClean="0">
                <a:solidFill>
                  <a:srgbClr val="FFF39D"/>
                </a:solidFill>
              </a:rPr>
              <a:t> </a:t>
            </a:r>
            <a:r>
              <a:rPr b="1" dirty="0">
                <a:solidFill>
                  <a:srgbClr val="FFF39D"/>
                </a:solidFill>
              </a:rPr>
              <a:t>en </a:t>
            </a:r>
            <a:r>
              <a:rPr b="1" dirty="0" err="1">
                <a:solidFill>
                  <a:srgbClr val="FFF39D"/>
                </a:solidFill>
              </a:rPr>
              <a:t>vigueur</a:t>
            </a:r>
            <a:endParaRPr b="1" dirty="0">
              <a:solidFill>
                <a:srgbClr val="FFF39D"/>
              </a:solidFill>
            </a:endParaRPr>
          </a:p>
          <a:p>
            <a:pPr lvl="0">
              <a:defRPr b="0">
                <a:solidFill>
                  <a:srgbClr val="000000"/>
                </a:solidFill>
              </a:defRPr>
            </a:pPr>
            <a:r>
              <a:rPr b="1" dirty="0">
                <a:solidFill>
                  <a:srgbClr val="FFF39D"/>
                </a:solidFill>
              </a:rPr>
              <a:t>Champs </a:t>
            </a:r>
            <a:r>
              <a:rPr b="1" dirty="0" err="1">
                <a:solidFill>
                  <a:srgbClr val="FFF39D"/>
                </a:solidFill>
              </a:rPr>
              <a:t>d’application</a:t>
            </a:r>
            <a:r>
              <a:rPr b="1" dirty="0">
                <a:solidFill>
                  <a:srgbClr val="FFF39D"/>
                </a:solidFill>
              </a:rPr>
              <a:t> du </a:t>
            </a:r>
            <a:r>
              <a:rPr b="1" dirty="0" err="1">
                <a:solidFill>
                  <a:srgbClr val="FFF39D"/>
                </a:solidFill>
              </a:rPr>
              <a:t>dispositif</a:t>
            </a:r>
            <a:endParaRPr b="1" dirty="0">
              <a:solidFill>
                <a:srgbClr val="FFF39D"/>
              </a:solidFill>
            </a:endParaRPr>
          </a:p>
        </p:txBody>
      </p:sp>
      <p:sp>
        <p:nvSpPr>
          <p:cNvPr id="107" name="Shape 107"/>
          <p:cNvSpPr>
            <a:spLocks noGrp="1"/>
          </p:cNvSpPr>
          <p:nvPr>
            <p:ph type="sldNum" sz="quarter" idx="12"/>
          </p:nvPr>
        </p:nvSpPr>
        <p:spPr>
          <a:xfrm>
            <a:off x="1331640" y="5013176"/>
            <a:ext cx="609600"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3</a:t>
            </a:fld>
            <a:endParaRPr sz="1400" b="1" dirty="0">
              <a:solidFill>
                <a:srgbClr val="FFFFFF"/>
              </a:solidFill>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a:solidFill>
                  <a:srgbClr val="575F6D"/>
                </a:solidFill>
              </a:rPr>
              <a:t>Les textes de référence</a:t>
            </a:r>
          </a:p>
        </p:txBody>
      </p:sp>
      <p:sp>
        <p:nvSpPr>
          <p:cNvPr id="110" name="Shape 110"/>
          <p:cNvSpPr>
            <a:spLocks noGrp="1"/>
          </p:cNvSpPr>
          <p:nvPr>
            <p:ph sz="quarter" idx="1"/>
          </p:nvPr>
        </p:nvSpPr>
        <p:spPr>
          <a:xfrm>
            <a:off x="457200" y="1600200"/>
            <a:ext cx="7467600" cy="4873625"/>
          </a:xfrm>
          <a:prstGeom prst="rect">
            <a:avLst/>
          </a:prstGeom>
        </p:spPr>
        <p:txBody>
          <a:bodyPr lIns="0" tIns="0" rIns="0" bIns="0">
            <a:normAutofit fontScale="47500" lnSpcReduction="20000"/>
          </a:bodyPr>
          <a:lstStyle/>
          <a:p>
            <a:pPr marL="262127" lvl="0" indent="-262127" algn="just" defTabSz="877823">
              <a:lnSpc>
                <a:spcPct val="110000"/>
              </a:lnSpc>
              <a:spcBef>
                <a:spcPts val="500"/>
              </a:spcBef>
              <a:buSzTx/>
              <a:buNone/>
              <a:defRPr sz="1800"/>
            </a:pPr>
            <a:endParaRPr sz="1800" dirty="0"/>
          </a:p>
          <a:p>
            <a:pPr marL="152907" lvl="0" indent="-152907" algn="just" defTabSz="877823">
              <a:lnSpc>
                <a:spcPct val="110000"/>
              </a:lnSpc>
              <a:spcBef>
                <a:spcPts val="500"/>
              </a:spcBef>
              <a:defRPr sz="1800"/>
            </a:pPr>
            <a:r>
              <a:rPr sz="1800" dirty="0" err="1" smtClean="0"/>
              <a:t>Décret</a:t>
            </a:r>
            <a:r>
              <a:rPr lang="fr-FR" sz="1800" dirty="0" smtClean="0"/>
              <a:t> </a:t>
            </a:r>
            <a:r>
              <a:rPr sz="1800" dirty="0" smtClean="0"/>
              <a:t>2014-513 </a:t>
            </a:r>
            <a:r>
              <a:rPr sz="1800" dirty="0"/>
              <a:t>du 20 </a:t>
            </a:r>
            <a:r>
              <a:rPr sz="1800" dirty="0" err="1"/>
              <a:t>mai</a:t>
            </a:r>
            <a:r>
              <a:rPr sz="1800" dirty="0"/>
              <a:t> 2014 </a:t>
            </a:r>
            <a:r>
              <a:rPr sz="1800" dirty="0" err="1"/>
              <a:t>portant</a:t>
            </a:r>
            <a:r>
              <a:rPr sz="1800" dirty="0"/>
              <a:t> </a:t>
            </a:r>
            <a:r>
              <a:rPr sz="1800" dirty="0" err="1"/>
              <a:t>création</a:t>
            </a:r>
            <a:r>
              <a:rPr sz="1800" dirty="0"/>
              <a:t> d'un régime </a:t>
            </a:r>
            <a:r>
              <a:rPr sz="1800" dirty="0" err="1"/>
              <a:t>indemnitaire</a:t>
            </a:r>
            <a:r>
              <a:rPr sz="1800" dirty="0"/>
              <a:t> tenant </a:t>
            </a:r>
            <a:r>
              <a:rPr sz="1800" dirty="0" err="1"/>
              <a:t>compte</a:t>
            </a:r>
            <a:r>
              <a:rPr sz="1800" dirty="0"/>
              <a:t> des </a:t>
            </a:r>
            <a:r>
              <a:rPr sz="1800" dirty="0" err="1"/>
              <a:t>fonctions</a:t>
            </a:r>
            <a:r>
              <a:rPr sz="1800" dirty="0"/>
              <a:t>, des </a:t>
            </a:r>
            <a:r>
              <a:rPr sz="1800" dirty="0" err="1"/>
              <a:t>sujétions</a:t>
            </a:r>
            <a:r>
              <a:rPr sz="1800" dirty="0"/>
              <a:t>, de </a:t>
            </a:r>
            <a:r>
              <a:rPr sz="1800" dirty="0" err="1"/>
              <a:t>l'expertise</a:t>
            </a:r>
            <a:r>
              <a:rPr sz="1800" dirty="0"/>
              <a:t> et de </a:t>
            </a:r>
            <a:r>
              <a:rPr sz="1800" dirty="0" err="1"/>
              <a:t>l'engagement</a:t>
            </a:r>
            <a:r>
              <a:rPr sz="1800" dirty="0"/>
              <a:t> </a:t>
            </a:r>
            <a:r>
              <a:rPr sz="1800" dirty="0" err="1"/>
              <a:t>professionnel</a:t>
            </a:r>
            <a:r>
              <a:rPr sz="1800" dirty="0"/>
              <a:t> </a:t>
            </a:r>
            <a:r>
              <a:rPr sz="1800" dirty="0" err="1"/>
              <a:t>dans</a:t>
            </a:r>
            <a:r>
              <a:rPr sz="1800" dirty="0"/>
              <a:t> la </a:t>
            </a:r>
            <a:r>
              <a:rPr sz="1800" dirty="0" err="1"/>
              <a:t>fonction</a:t>
            </a:r>
            <a:r>
              <a:rPr sz="1800" dirty="0"/>
              <a:t> </a:t>
            </a:r>
            <a:r>
              <a:rPr sz="1800" dirty="0" err="1"/>
              <a:t>publique</a:t>
            </a:r>
            <a:r>
              <a:rPr sz="1800" dirty="0"/>
              <a:t> de </a:t>
            </a:r>
            <a:r>
              <a:rPr sz="1800" dirty="0" err="1"/>
              <a:t>l'Etat</a:t>
            </a:r>
            <a:endParaRPr sz="1800" dirty="0"/>
          </a:p>
          <a:p>
            <a:pPr marL="152907" lvl="0" indent="-152907" algn="just" defTabSz="877823">
              <a:lnSpc>
                <a:spcPct val="110000"/>
              </a:lnSpc>
              <a:spcBef>
                <a:spcPts val="500"/>
              </a:spcBef>
              <a:defRPr sz="1800"/>
            </a:pPr>
            <a:r>
              <a:rPr sz="1800" b="1" dirty="0"/>
              <a:t>Pour le </a:t>
            </a:r>
            <a:r>
              <a:rPr sz="1800" b="1" dirty="0" smtClean="0"/>
              <a:t>moment</a:t>
            </a:r>
            <a:r>
              <a:rPr lang="fr-FR" sz="1800" b="1" dirty="0" smtClean="0"/>
              <a:t> les </a:t>
            </a:r>
            <a:r>
              <a:rPr sz="1800" b="1" dirty="0" err="1" smtClean="0"/>
              <a:t>arrêtés</a:t>
            </a:r>
            <a:r>
              <a:rPr sz="1800" b="1" dirty="0" smtClean="0"/>
              <a:t> </a:t>
            </a:r>
            <a:r>
              <a:rPr sz="1800" b="1" dirty="0" err="1" smtClean="0"/>
              <a:t>d’application</a:t>
            </a:r>
            <a:r>
              <a:rPr lang="fr-FR" sz="1800" b="1" dirty="0" smtClean="0"/>
              <a:t> </a:t>
            </a:r>
            <a:r>
              <a:rPr sz="1800" b="1" dirty="0" err="1" smtClean="0"/>
              <a:t>publiés</a:t>
            </a:r>
            <a:r>
              <a:rPr lang="fr-FR" sz="1800" b="1" dirty="0" smtClean="0"/>
              <a:t> contenant le cas échéant un annexe opérationnel (agents des corps de l’Etat servant de référence selon le décret 91-875 ) sont les suivants :</a:t>
            </a:r>
          </a:p>
          <a:p>
            <a:pPr marL="152907" lvl="0" indent="-152907" algn="just" defTabSz="877823">
              <a:lnSpc>
                <a:spcPct val="110000"/>
              </a:lnSpc>
              <a:spcBef>
                <a:spcPts val="500"/>
              </a:spcBef>
              <a:defRPr sz="1800"/>
            </a:pPr>
            <a:endParaRPr sz="1800" b="1" dirty="0"/>
          </a:p>
          <a:p>
            <a:pPr marL="262127" lvl="0" indent="-262127" algn="ctr" defTabSz="877823">
              <a:lnSpc>
                <a:spcPct val="110000"/>
              </a:lnSpc>
              <a:spcBef>
                <a:spcPts val="500"/>
              </a:spcBef>
              <a:buSzTx/>
              <a:buNone/>
              <a:defRPr sz="1800"/>
            </a:pPr>
            <a:r>
              <a:rPr sz="1800" i="1" dirty="0" err="1" smtClean="0">
                <a:latin typeface="Century Schoolbook" pitchFamily="18" charset="0"/>
              </a:rPr>
              <a:t>Arrêté</a:t>
            </a:r>
            <a:r>
              <a:rPr sz="1800" i="1" dirty="0" smtClean="0">
                <a:latin typeface="Century Schoolbook" pitchFamily="18" charset="0"/>
              </a:rPr>
              <a:t> du </a:t>
            </a:r>
            <a:r>
              <a:rPr sz="1800" i="1" dirty="0">
                <a:latin typeface="Century Schoolbook" pitchFamily="18" charset="0"/>
              </a:rPr>
              <a:t>20 </a:t>
            </a:r>
            <a:r>
              <a:rPr sz="1800" i="1" dirty="0" err="1">
                <a:latin typeface="Century Schoolbook" pitchFamily="18" charset="0"/>
              </a:rPr>
              <a:t>mai</a:t>
            </a:r>
            <a:r>
              <a:rPr sz="1800" i="1" dirty="0">
                <a:latin typeface="Century Schoolbook" pitchFamily="18" charset="0"/>
              </a:rPr>
              <a:t> 2014 </a:t>
            </a:r>
            <a:r>
              <a:rPr sz="1800" i="1" dirty="0" err="1">
                <a:latin typeface="Century Schoolbook" pitchFamily="18" charset="0"/>
              </a:rPr>
              <a:t>pris</a:t>
            </a:r>
            <a:r>
              <a:rPr sz="1800" i="1" dirty="0">
                <a:latin typeface="Century Schoolbook" pitchFamily="18" charset="0"/>
              </a:rPr>
              <a:t> pour </a:t>
            </a:r>
            <a:r>
              <a:rPr sz="1800" i="1" dirty="0" err="1">
                <a:latin typeface="Century Schoolbook" pitchFamily="18" charset="0"/>
              </a:rPr>
              <a:t>l'application</a:t>
            </a:r>
            <a:r>
              <a:rPr sz="1800" i="1" dirty="0">
                <a:latin typeface="Century Schoolbook" pitchFamily="18" charset="0"/>
              </a:rPr>
              <a:t> aux corps </a:t>
            </a:r>
            <a:r>
              <a:rPr sz="1800" i="1" dirty="0" err="1" smtClean="0">
                <a:latin typeface="Century Schoolbook" pitchFamily="18" charset="0"/>
              </a:rPr>
              <a:t>d'adjoints</a:t>
            </a:r>
            <a:r>
              <a:rPr sz="1800" i="1" dirty="0" smtClean="0">
                <a:latin typeface="Century Schoolbook" pitchFamily="18" charset="0"/>
              </a:rPr>
              <a:t> </a:t>
            </a:r>
            <a:r>
              <a:rPr sz="1800" i="1" dirty="0" err="1">
                <a:latin typeface="Century Schoolbook" pitchFamily="18" charset="0"/>
              </a:rPr>
              <a:t>administratifs</a:t>
            </a:r>
            <a:r>
              <a:rPr sz="1800" i="1" dirty="0">
                <a:latin typeface="Century Schoolbook" pitchFamily="18" charset="0"/>
              </a:rPr>
              <a:t> des administrations de </a:t>
            </a:r>
            <a:r>
              <a:rPr sz="1800" i="1" dirty="0" err="1">
                <a:latin typeface="Century Schoolbook" pitchFamily="18" charset="0"/>
              </a:rPr>
              <a:t>l'Etat</a:t>
            </a:r>
            <a:r>
              <a:rPr sz="1800" i="1" dirty="0">
                <a:latin typeface="Century Schoolbook" pitchFamily="18" charset="0"/>
              </a:rPr>
              <a:t> des dispositions du </a:t>
            </a:r>
            <a:r>
              <a:rPr sz="1800" i="1" dirty="0" err="1">
                <a:latin typeface="Century Schoolbook" pitchFamily="18" charset="0"/>
              </a:rPr>
              <a:t>décret</a:t>
            </a:r>
            <a:r>
              <a:rPr sz="1800" i="1" dirty="0">
                <a:latin typeface="Century Schoolbook" pitchFamily="18" charset="0"/>
              </a:rPr>
              <a:t> n° 2014-513 du 20 </a:t>
            </a:r>
            <a:r>
              <a:rPr sz="1800" i="1" dirty="0" err="1">
                <a:latin typeface="Century Schoolbook" pitchFamily="18" charset="0"/>
              </a:rPr>
              <a:t>mai</a:t>
            </a:r>
            <a:r>
              <a:rPr sz="1800" i="1" dirty="0">
                <a:latin typeface="Century Schoolbook" pitchFamily="18" charset="0"/>
              </a:rPr>
              <a:t> 2014</a:t>
            </a:r>
          </a:p>
          <a:p>
            <a:pPr marL="262127" lvl="0" indent="-262127" algn="ctr" defTabSz="877823">
              <a:lnSpc>
                <a:spcPct val="110000"/>
              </a:lnSpc>
              <a:spcBef>
                <a:spcPts val="500"/>
              </a:spcBef>
              <a:buSzTx/>
              <a:buNone/>
              <a:defRPr sz="1800"/>
            </a:pPr>
            <a:r>
              <a:rPr sz="1800" i="1" dirty="0" err="1">
                <a:latin typeface="Century Schoolbook" pitchFamily="18" charset="0"/>
              </a:rPr>
              <a:t>Arrêté</a:t>
            </a:r>
            <a:r>
              <a:rPr sz="1800" i="1" dirty="0">
                <a:latin typeface="Century Schoolbook" pitchFamily="18" charset="0"/>
              </a:rPr>
              <a:t> du 19 mars 2015 </a:t>
            </a:r>
            <a:r>
              <a:rPr sz="1800" i="1" dirty="0" err="1">
                <a:latin typeface="Century Schoolbook" pitchFamily="18" charset="0"/>
              </a:rPr>
              <a:t>pris</a:t>
            </a:r>
            <a:r>
              <a:rPr sz="1800" i="1" dirty="0">
                <a:latin typeface="Century Schoolbook" pitchFamily="18" charset="0"/>
              </a:rPr>
              <a:t> pour </a:t>
            </a:r>
            <a:r>
              <a:rPr sz="1800" i="1" dirty="0" err="1">
                <a:latin typeface="Century Schoolbook" pitchFamily="18" charset="0"/>
              </a:rPr>
              <a:t>l'application</a:t>
            </a:r>
            <a:r>
              <a:rPr sz="1800" i="1" dirty="0">
                <a:latin typeface="Century Schoolbook" pitchFamily="18" charset="0"/>
              </a:rPr>
              <a:t> aux corps des </a:t>
            </a:r>
            <a:r>
              <a:rPr sz="1800" i="1" dirty="0" err="1">
                <a:latin typeface="Century Schoolbook" pitchFamily="18" charset="0"/>
              </a:rPr>
              <a:t>secrétaires</a:t>
            </a:r>
            <a:r>
              <a:rPr sz="1800" i="1" dirty="0">
                <a:latin typeface="Century Schoolbook" pitchFamily="18" charset="0"/>
              </a:rPr>
              <a:t> </a:t>
            </a:r>
            <a:r>
              <a:rPr lang="fr-FR" sz="1800" i="1" dirty="0" smtClean="0">
                <a:latin typeface="Century Schoolbook" pitchFamily="18" charset="0"/>
              </a:rPr>
              <a:t> </a:t>
            </a:r>
            <a:r>
              <a:rPr sz="1800" i="1" dirty="0" err="1" smtClean="0">
                <a:latin typeface="Century Schoolbook" pitchFamily="18" charset="0"/>
              </a:rPr>
              <a:t>administratifs</a:t>
            </a:r>
            <a:r>
              <a:rPr sz="1800" i="1" dirty="0" smtClean="0">
                <a:latin typeface="Century Schoolbook" pitchFamily="18" charset="0"/>
              </a:rPr>
              <a:t> </a:t>
            </a:r>
            <a:r>
              <a:rPr sz="1800" i="1" dirty="0">
                <a:latin typeface="Century Schoolbook" pitchFamily="18" charset="0"/>
              </a:rPr>
              <a:t>des administrations de </a:t>
            </a:r>
            <a:r>
              <a:rPr sz="1800" i="1" dirty="0" err="1">
                <a:latin typeface="Century Schoolbook" pitchFamily="18" charset="0"/>
              </a:rPr>
              <a:t>l'Etat</a:t>
            </a:r>
            <a:r>
              <a:rPr sz="1800" i="1" dirty="0">
                <a:latin typeface="Century Schoolbook" pitchFamily="18" charset="0"/>
              </a:rPr>
              <a:t> des dispositions du </a:t>
            </a:r>
            <a:r>
              <a:rPr sz="1800" i="1" dirty="0" err="1">
                <a:latin typeface="Century Schoolbook" pitchFamily="18" charset="0"/>
              </a:rPr>
              <a:t>décret</a:t>
            </a:r>
            <a:r>
              <a:rPr sz="1800" i="1" dirty="0">
                <a:latin typeface="Century Schoolbook" pitchFamily="18" charset="0"/>
              </a:rPr>
              <a:t> n° 2014-513 du 20 </a:t>
            </a:r>
            <a:r>
              <a:rPr sz="1800" i="1" dirty="0" err="1">
                <a:latin typeface="Century Schoolbook" pitchFamily="18" charset="0"/>
              </a:rPr>
              <a:t>mai</a:t>
            </a:r>
            <a:r>
              <a:rPr sz="1800" i="1" dirty="0">
                <a:latin typeface="Century Schoolbook" pitchFamily="18" charset="0"/>
              </a:rPr>
              <a:t> 2014 </a:t>
            </a:r>
          </a:p>
          <a:p>
            <a:pPr marL="262127" lvl="0" indent="-262127" algn="ctr" defTabSz="877823">
              <a:lnSpc>
                <a:spcPct val="110000"/>
              </a:lnSpc>
              <a:spcBef>
                <a:spcPts val="500"/>
              </a:spcBef>
              <a:buSzTx/>
              <a:buNone/>
              <a:defRPr sz="1800"/>
            </a:pPr>
            <a:r>
              <a:rPr lang="fr-FR" sz="1800" i="1" dirty="0" smtClean="0">
                <a:latin typeface="Century Schoolbook" pitchFamily="18" charset="0"/>
              </a:rPr>
              <a:t>Arrêté du 29 juin 2015 pris pour l'application au corps des administrateurs civils des dispositions du décret n° 2014-513 du 20 mai 2014</a:t>
            </a:r>
          </a:p>
          <a:p>
            <a:pPr algn="ctr">
              <a:buNone/>
            </a:pPr>
            <a:r>
              <a:rPr lang="fr-FR" sz="1800" i="1" dirty="0" smtClean="0">
                <a:latin typeface="Century Schoolbook" pitchFamily="18" charset="0"/>
              </a:rPr>
              <a:t>Arrêté du 3 juin 2015 pris pour l'application au corps interministériel des attachés d'administration de l'Etat des dispositions du décret n° 2014-513 du 20 mai 2014.</a:t>
            </a:r>
          </a:p>
          <a:p>
            <a:pPr algn="ctr">
              <a:buNone/>
            </a:pPr>
            <a:r>
              <a:rPr lang="fr-FR" sz="1800" i="1" dirty="0" smtClean="0">
                <a:latin typeface="Century Schoolbook" pitchFamily="18" charset="0"/>
              </a:rPr>
              <a:t>Arrêté du 3 juin 2015 pris pour l'application au corps des conseillers techniques de service social des administrations de l'Etat ainsi qu'à l'emploi de conseiller pour l'action sociale des administrations de l'Etat des dispositions du décret n° 2014-513 du 20 mai 2014.</a:t>
            </a:r>
          </a:p>
          <a:p>
            <a:pPr algn="ctr">
              <a:buNone/>
            </a:pPr>
            <a:r>
              <a:rPr lang="fr-FR" sz="1800" i="1" dirty="0" smtClean="0">
                <a:latin typeface="Century Schoolbook" pitchFamily="18" charset="0"/>
              </a:rPr>
              <a:t>Arrêté du 17 décembre 2015 pris pour l'application aux membres du corps des assistants de service social des administrations de l'Etat rattachés au ministre de l'intérieur des dispositions du décret n° 2014-513 du 20 mai 2014. </a:t>
            </a:r>
          </a:p>
          <a:p>
            <a:pPr algn="ctr">
              <a:buNone/>
            </a:pPr>
            <a:r>
              <a:rPr lang="fr-FR" sz="1800" i="1" dirty="0" smtClean="0"/>
              <a:t>Arrêté du 30 décembre 2015 pris pour l'application aux agents du corps des techniciens supérieurs du développement durable des dispositions du décret n° 2014-513 du 20 mai 2014</a:t>
            </a:r>
            <a:endParaRPr sz="1800" i="1" dirty="0"/>
          </a:p>
          <a:p>
            <a:pPr marL="262127" lvl="0" indent="-262127" algn="just" defTabSz="877823">
              <a:lnSpc>
                <a:spcPct val="110000"/>
              </a:lnSpc>
              <a:spcBef>
                <a:spcPts val="500"/>
              </a:spcBef>
              <a:defRPr sz="1800"/>
            </a:pPr>
            <a:r>
              <a:rPr lang="fr-FR" sz="1800" b="1" dirty="0" smtClean="0"/>
              <a:t>ATTENTION : l’arrêté du 28 avril 2015 pris pour l'application aux corps d'adjoints techniques des administrations de l'Etat des dispositions du décret n° 2014-513 du 20 mai 2014 n’est pas applicable en l’état. Ce cadre d’emplois a pour référence le corps des adjoints techniques du ministère de l‘Intérieur et de l‘Outre-mer qui n’est pas inscrit en annexe de l’arrêté du 28 avril 2015 susmentionné. </a:t>
            </a:r>
          </a:p>
          <a:p>
            <a:pPr marL="262127" lvl="0" indent="-262127" algn="just" defTabSz="877823">
              <a:lnSpc>
                <a:spcPct val="110000"/>
              </a:lnSpc>
              <a:spcBef>
                <a:spcPts val="500"/>
              </a:spcBef>
              <a:defRPr sz="1800"/>
            </a:pPr>
            <a:endParaRPr sz="1800" b="1" dirty="0"/>
          </a:p>
          <a:p>
            <a:pPr marL="262127" indent="-262127" defTabSz="877823">
              <a:lnSpc>
                <a:spcPct val="110000"/>
              </a:lnSpc>
              <a:spcBef>
                <a:spcPts val="500"/>
              </a:spcBef>
              <a:buSzTx/>
              <a:buFont typeface="Courier New" pitchFamily="49" charset="0"/>
              <a:buChar char="o"/>
              <a:defRPr sz="1800"/>
            </a:pPr>
            <a:r>
              <a:rPr lang="fr-FR" sz="1800" dirty="0" smtClean="0"/>
              <a:t>Circulaire du 5 décembre 2014 relative à la mise en œuvre du régime indemnitaire tenant compte des fonctions, des sujétions, de l’expertise et de l’engagement professionnel </a:t>
            </a:r>
            <a:r>
              <a:rPr lang="fr-FR" sz="1800" i="1" dirty="0" smtClean="0"/>
              <a:t>(pour les fonctionnaires de l’Etat, utile par analogie mais à prendre avec certaines précautions) </a:t>
            </a:r>
          </a:p>
          <a:p>
            <a:pPr marL="262127" lvl="0" indent="-262127" defTabSz="877823">
              <a:lnSpc>
                <a:spcPct val="110000"/>
              </a:lnSpc>
              <a:spcBef>
                <a:spcPts val="500"/>
              </a:spcBef>
              <a:buSzTx/>
              <a:buNone/>
              <a:defRPr sz="1800"/>
            </a:pPr>
            <a:r>
              <a:rPr sz="1344" i="1" dirty="0" smtClean="0"/>
              <a:t/>
            </a:r>
            <a:br>
              <a:rPr sz="1344" i="1" dirty="0" smtClean="0"/>
            </a:br>
            <a:endParaRPr sz="1344" i="1" dirty="0"/>
          </a:p>
        </p:txBody>
      </p:sp>
      <p:sp>
        <p:nvSpPr>
          <p:cNvPr id="111" name="Shape 111"/>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4</a:t>
            </a:fld>
            <a:endParaRPr sz="1400" b="1" dirty="0">
              <a:solidFill>
                <a:srgbClr val="FFFFFF"/>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Shape 113"/>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a:solidFill>
                  <a:srgbClr val="575F6D"/>
                </a:solidFill>
              </a:rPr>
              <a:t>Un objectif de simplification et de lisibilité du régime indemnitaire</a:t>
            </a:r>
          </a:p>
        </p:txBody>
      </p:sp>
      <p:sp>
        <p:nvSpPr>
          <p:cNvPr id="114" name="Shape 114"/>
          <p:cNvSpPr>
            <a:spLocks noGrp="1"/>
          </p:cNvSpPr>
          <p:nvPr>
            <p:ph sz="quarter" idx="1"/>
          </p:nvPr>
        </p:nvSpPr>
        <p:spPr>
          <a:xfrm>
            <a:off x="457200" y="1600200"/>
            <a:ext cx="7467600" cy="4873625"/>
          </a:xfrm>
          <a:prstGeom prst="rect">
            <a:avLst/>
          </a:prstGeom>
        </p:spPr>
        <p:txBody>
          <a:bodyPr lIns="0" tIns="0" rIns="0" bIns="0">
            <a:normAutofit fontScale="92500" lnSpcReduction="10000"/>
          </a:bodyPr>
          <a:lstStyle/>
          <a:p>
            <a:pPr marL="245745" lvl="0" indent="-245745" algn="just" defTabSz="822959">
              <a:lnSpc>
                <a:spcPct val="110000"/>
              </a:lnSpc>
              <a:spcBef>
                <a:spcPts val="500"/>
              </a:spcBef>
              <a:buSzTx/>
              <a:buNone/>
              <a:defRPr sz="1800"/>
            </a:pPr>
            <a:endParaRPr sz="1260" dirty="0"/>
          </a:p>
          <a:p>
            <a:pPr marL="143351" lvl="0" indent="-143351" algn="just" defTabSz="822959">
              <a:lnSpc>
                <a:spcPct val="110000"/>
              </a:lnSpc>
              <a:spcBef>
                <a:spcPts val="500"/>
              </a:spcBef>
              <a:defRPr sz="1800"/>
            </a:pPr>
            <a:r>
              <a:rPr sz="1400" dirty="0"/>
              <a:t>Le « RIFSEEP » </a:t>
            </a:r>
            <a:r>
              <a:rPr sz="1400" dirty="0" err="1"/>
              <a:t>va</a:t>
            </a:r>
            <a:r>
              <a:rPr sz="1400" dirty="0"/>
              <a:t> </a:t>
            </a:r>
            <a:r>
              <a:rPr sz="1400" dirty="0" err="1"/>
              <a:t>progressivement</a:t>
            </a:r>
            <a:r>
              <a:rPr sz="1400" dirty="0"/>
              <a:t> se </a:t>
            </a:r>
            <a:r>
              <a:rPr sz="1400" dirty="0" err="1"/>
              <a:t>substituer</a:t>
            </a:r>
            <a:r>
              <a:rPr sz="1400" dirty="0"/>
              <a:t> aux régimes de </a:t>
            </a:r>
            <a:r>
              <a:rPr sz="1400" dirty="0" err="1"/>
              <a:t>même</a:t>
            </a:r>
            <a:r>
              <a:rPr sz="1400" dirty="0"/>
              <a:t> nature </a:t>
            </a:r>
            <a:r>
              <a:rPr sz="1400" dirty="0" err="1"/>
              <a:t>applicables</a:t>
            </a:r>
            <a:r>
              <a:rPr sz="1400" dirty="0"/>
              <a:t> aux </a:t>
            </a:r>
            <a:r>
              <a:rPr sz="1400" dirty="0" err="1"/>
              <a:t>fonctionnaires</a:t>
            </a:r>
            <a:r>
              <a:rPr sz="1400" dirty="0"/>
              <a:t> de </a:t>
            </a:r>
            <a:r>
              <a:rPr sz="1400" dirty="0" err="1"/>
              <a:t>l'État</a:t>
            </a:r>
            <a:r>
              <a:rPr sz="1400" dirty="0"/>
              <a:t>, </a:t>
            </a:r>
            <a:r>
              <a:rPr sz="1400" dirty="0" err="1"/>
              <a:t>sauf</a:t>
            </a:r>
            <a:r>
              <a:rPr sz="1400" dirty="0"/>
              <a:t> exceptions et </a:t>
            </a:r>
            <a:r>
              <a:rPr sz="1400" dirty="0" err="1"/>
              <a:t>sous</a:t>
            </a:r>
            <a:r>
              <a:rPr sz="1400" dirty="0"/>
              <a:t> condition de publication </a:t>
            </a:r>
            <a:r>
              <a:rPr sz="1400" dirty="0" err="1"/>
              <a:t>d'arrêtés</a:t>
            </a:r>
            <a:r>
              <a:rPr sz="1400" dirty="0"/>
              <a:t> </a:t>
            </a:r>
            <a:r>
              <a:rPr sz="1400" dirty="0" err="1"/>
              <a:t>interministériels</a:t>
            </a:r>
            <a:r>
              <a:rPr sz="1400" dirty="0"/>
              <a:t> </a:t>
            </a:r>
            <a:r>
              <a:rPr sz="1400" dirty="0" err="1"/>
              <a:t>désignant</a:t>
            </a:r>
            <a:r>
              <a:rPr sz="1400" dirty="0"/>
              <a:t> les corps </a:t>
            </a:r>
            <a:r>
              <a:rPr sz="1400" dirty="0" err="1"/>
              <a:t>concernés</a:t>
            </a:r>
            <a:r>
              <a:rPr sz="1400" dirty="0"/>
              <a:t> par </a:t>
            </a:r>
            <a:r>
              <a:rPr sz="1400" dirty="0" err="1"/>
              <a:t>cette</a:t>
            </a:r>
            <a:r>
              <a:rPr sz="1400" dirty="0"/>
              <a:t> </a:t>
            </a:r>
            <a:r>
              <a:rPr sz="1400" dirty="0" smtClean="0"/>
              <a:t>exclusion</a:t>
            </a:r>
            <a:r>
              <a:rPr lang="fr-FR" sz="1400" dirty="0" smtClean="0"/>
              <a:t>,</a:t>
            </a:r>
            <a:r>
              <a:rPr sz="1400" dirty="0" smtClean="0"/>
              <a:t> </a:t>
            </a:r>
            <a:r>
              <a:rPr sz="1400" dirty="0"/>
              <a:t>au vu de </a:t>
            </a:r>
            <a:r>
              <a:rPr sz="1400" dirty="0" err="1"/>
              <a:t>leurs</a:t>
            </a:r>
            <a:r>
              <a:rPr sz="1400" dirty="0"/>
              <a:t> </a:t>
            </a:r>
            <a:r>
              <a:rPr sz="1400" dirty="0" err="1" smtClean="0"/>
              <a:t>spécificités</a:t>
            </a:r>
            <a:endParaRPr sz="1400" dirty="0"/>
          </a:p>
          <a:p>
            <a:pPr marL="143351" lvl="0" indent="-143351" algn="just" defTabSz="822959">
              <a:lnSpc>
                <a:spcPct val="110000"/>
              </a:lnSpc>
              <a:spcBef>
                <a:spcPts val="500"/>
              </a:spcBef>
              <a:defRPr sz="1800"/>
            </a:pPr>
            <a:r>
              <a:rPr sz="1400" dirty="0"/>
              <a:t>Le nouveau régime </a:t>
            </a:r>
            <a:r>
              <a:rPr sz="1400" dirty="0" err="1"/>
              <a:t>indemnitaire</a:t>
            </a:r>
            <a:r>
              <a:rPr sz="1400" dirty="0"/>
              <a:t> </a:t>
            </a:r>
            <a:r>
              <a:rPr sz="1400" dirty="0" smtClean="0"/>
              <a:t>d</a:t>
            </a:r>
            <a:r>
              <a:rPr lang="fr-FR" sz="1400" dirty="0" err="1" smtClean="0"/>
              <a:t>oi</a:t>
            </a:r>
            <a:r>
              <a:rPr sz="1400" dirty="0" smtClean="0"/>
              <a:t>t </a:t>
            </a:r>
            <a:r>
              <a:rPr sz="1400" dirty="0" err="1"/>
              <a:t>donc</a:t>
            </a:r>
            <a:r>
              <a:rPr sz="1400" dirty="0"/>
              <a:t> </a:t>
            </a:r>
            <a:r>
              <a:rPr sz="1400" dirty="0" err="1" smtClean="0"/>
              <a:t>concerner</a:t>
            </a:r>
            <a:r>
              <a:rPr lang="fr-FR" sz="1400" dirty="0" smtClean="0"/>
              <a:t> à terme</a:t>
            </a:r>
            <a:r>
              <a:rPr sz="1400" dirty="0" smtClean="0"/>
              <a:t> </a:t>
            </a:r>
            <a:r>
              <a:rPr sz="1400" dirty="0"/>
              <a:t>un plus grand </a:t>
            </a:r>
            <a:r>
              <a:rPr sz="1400" dirty="0" err="1"/>
              <a:t>nombre</a:t>
            </a:r>
            <a:r>
              <a:rPr sz="1400" dirty="0"/>
              <a:t> de </a:t>
            </a:r>
            <a:r>
              <a:rPr sz="1400" dirty="0" err="1"/>
              <a:t>fonctionnaires</a:t>
            </a:r>
            <a:r>
              <a:rPr sz="1400" dirty="0"/>
              <a:t> </a:t>
            </a:r>
            <a:r>
              <a:rPr sz="1400" dirty="0" err="1"/>
              <a:t>que</a:t>
            </a:r>
            <a:r>
              <a:rPr sz="1400" dirty="0"/>
              <a:t> </a:t>
            </a:r>
            <a:r>
              <a:rPr sz="1400" dirty="0" err="1"/>
              <a:t>celui</a:t>
            </a:r>
            <a:r>
              <a:rPr sz="1400" dirty="0"/>
              <a:t> </a:t>
            </a:r>
            <a:r>
              <a:rPr sz="1400" dirty="0" err="1"/>
              <a:t>relatif</a:t>
            </a:r>
            <a:r>
              <a:rPr sz="1400" dirty="0"/>
              <a:t> à la PFR, </a:t>
            </a:r>
            <a:r>
              <a:rPr sz="1400" dirty="0" err="1"/>
              <a:t>dont</a:t>
            </a:r>
            <a:r>
              <a:rPr sz="1400" dirty="0"/>
              <a:t> </a:t>
            </a:r>
            <a:r>
              <a:rPr sz="1400" dirty="0" err="1"/>
              <a:t>il</a:t>
            </a:r>
            <a:r>
              <a:rPr sz="1400" dirty="0"/>
              <a:t> </a:t>
            </a:r>
            <a:r>
              <a:rPr sz="1400" dirty="0" err="1"/>
              <a:t>s’inspire</a:t>
            </a:r>
            <a:r>
              <a:rPr sz="1400" dirty="0"/>
              <a:t> en </a:t>
            </a:r>
            <a:r>
              <a:rPr sz="1400" dirty="0" err="1" smtClean="0"/>
              <a:t>partie</a:t>
            </a:r>
            <a:endParaRPr sz="1400" dirty="0"/>
          </a:p>
          <a:p>
            <a:pPr marL="143351" lvl="0" indent="-143351" algn="just" defTabSz="822959">
              <a:lnSpc>
                <a:spcPct val="110000"/>
              </a:lnSpc>
              <a:spcBef>
                <a:spcPts val="500"/>
              </a:spcBef>
              <a:defRPr sz="1800"/>
            </a:pPr>
            <a:r>
              <a:rPr sz="1400" dirty="0"/>
              <a:t>Les </a:t>
            </a:r>
            <a:r>
              <a:rPr sz="1400" dirty="0" err="1"/>
              <a:t>objectifs</a:t>
            </a:r>
            <a:r>
              <a:rPr sz="1400" dirty="0"/>
              <a:t> de simplification et </a:t>
            </a:r>
            <a:r>
              <a:rPr sz="1400" dirty="0" err="1"/>
              <a:t>d'harmonisation</a:t>
            </a:r>
            <a:r>
              <a:rPr sz="1400" dirty="0"/>
              <a:t> des régimes </a:t>
            </a:r>
            <a:r>
              <a:rPr sz="1400" dirty="0" err="1"/>
              <a:t>indemnitaires</a:t>
            </a:r>
            <a:r>
              <a:rPr sz="1400" dirty="0"/>
              <a:t> </a:t>
            </a:r>
            <a:r>
              <a:rPr sz="1400" dirty="0" err="1"/>
              <a:t>applicables</a:t>
            </a:r>
            <a:r>
              <a:rPr sz="1400" dirty="0"/>
              <a:t> aux agents publics, déjà </a:t>
            </a:r>
            <a:r>
              <a:rPr sz="1400" dirty="0" err="1"/>
              <a:t>poursuivis</a:t>
            </a:r>
            <a:r>
              <a:rPr sz="1400" dirty="0"/>
              <a:t> par le </a:t>
            </a:r>
            <a:r>
              <a:rPr sz="1400" dirty="0" err="1"/>
              <a:t>pouvoir</a:t>
            </a:r>
            <a:r>
              <a:rPr sz="1400" dirty="0"/>
              <a:t> </a:t>
            </a:r>
            <a:r>
              <a:rPr sz="1400" dirty="0" err="1"/>
              <a:t>réglementaire</a:t>
            </a:r>
            <a:r>
              <a:rPr sz="1400" dirty="0"/>
              <a:t> </a:t>
            </a:r>
            <a:r>
              <a:rPr sz="1400" dirty="0" err="1"/>
              <a:t>lors</a:t>
            </a:r>
            <a:r>
              <a:rPr sz="1400" dirty="0"/>
              <a:t> de la </a:t>
            </a:r>
            <a:r>
              <a:rPr sz="1400" dirty="0" err="1"/>
              <a:t>mise</a:t>
            </a:r>
            <a:r>
              <a:rPr sz="1400" dirty="0"/>
              <a:t> en place de la PFR, </a:t>
            </a:r>
            <a:r>
              <a:rPr sz="1400" dirty="0" err="1"/>
              <a:t>sont</a:t>
            </a:r>
            <a:r>
              <a:rPr sz="1400" dirty="0"/>
              <a:t> </a:t>
            </a:r>
            <a:r>
              <a:rPr sz="1400" dirty="0" err="1"/>
              <a:t>repris</a:t>
            </a:r>
            <a:r>
              <a:rPr sz="1400" dirty="0"/>
              <a:t> </a:t>
            </a:r>
            <a:r>
              <a:rPr sz="1400" dirty="0" err="1"/>
              <a:t>ici</a:t>
            </a:r>
            <a:r>
              <a:rPr sz="1400" dirty="0"/>
              <a:t> de </a:t>
            </a:r>
            <a:r>
              <a:rPr sz="1400" dirty="0" err="1"/>
              <a:t>manière</a:t>
            </a:r>
            <a:r>
              <a:rPr sz="1400" dirty="0"/>
              <a:t> </a:t>
            </a:r>
            <a:r>
              <a:rPr sz="1400" dirty="0" err="1"/>
              <a:t>élargie</a:t>
            </a:r>
            <a:endParaRPr sz="1400" dirty="0"/>
          </a:p>
          <a:p>
            <a:pPr marL="245745" lvl="0" indent="-245745" algn="just" defTabSz="822959">
              <a:lnSpc>
                <a:spcPct val="110000"/>
              </a:lnSpc>
              <a:spcBef>
                <a:spcPts val="500"/>
              </a:spcBef>
              <a:defRPr sz="1800"/>
            </a:pPr>
            <a:endParaRPr sz="1400" dirty="0"/>
          </a:p>
          <a:p>
            <a:pPr marL="143351" lvl="0" indent="-143351" algn="just" defTabSz="822959">
              <a:lnSpc>
                <a:spcPct val="110000"/>
              </a:lnSpc>
              <a:spcBef>
                <a:spcPts val="500"/>
              </a:spcBef>
              <a:defRPr sz="1800"/>
            </a:pPr>
            <a:r>
              <a:rPr sz="1400" dirty="0"/>
              <a:t>Le </a:t>
            </a:r>
            <a:r>
              <a:rPr sz="1400" dirty="0" err="1"/>
              <a:t>décret</a:t>
            </a:r>
            <a:r>
              <a:rPr sz="1400" dirty="0"/>
              <a:t> du 20 </a:t>
            </a:r>
            <a:r>
              <a:rPr sz="1400" dirty="0" err="1"/>
              <a:t>mai</a:t>
            </a:r>
            <a:r>
              <a:rPr sz="1400" dirty="0"/>
              <a:t> 2014 </a:t>
            </a:r>
            <a:r>
              <a:rPr sz="1400" dirty="0" err="1"/>
              <a:t>instaure</a:t>
            </a:r>
            <a:r>
              <a:rPr sz="1400" dirty="0"/>
              <a:t> un nouveau régime </a:t>
            </a:r>
            <a:r>
              <a:rPr sz="1400" dirty="0" err="1"/>
              <a:t>indemnitaire</a:t>
            </a:r>
            <a:r>
              <a:rPr sz="1400" dirty="0"/>
              <a:t> </a:t>
            </a:r>
            <a:r>
              <a:rPr sz="1400" dirty="0" err="1"/>
              <a:t>visant</a:t>
            </a:r>
            <a:r>
              <a:rPr sz="1400" dirty="0"/>
              <a:t>, </a:t>
            </a:r>
            <a:r>
              <a:rPr sz="1400" dirty="0" err="1"/>
              <a:t>selon</a:t>
            </a:r>
            <a:r>
              <a:rPr sz="1400" dirty="0"/>
              <a:t> les </a:t>
            </a:r>
            <a:r>
              <a:rPr sz="1400" dirty="0" err="1"/>
              <a:t>termes</a:t>
            </a:r>
            <a:r>
              <a:rPr sz="1400" dirty="0"/>
              <a:t> de la notice, </a:t>
            </a:r>
            <a:r>
              <a:rPr sz="1400" i="1" dirty="0"/>
              <a:t>« à </a:t>
            </a:r>
            <a:r>
              <a:rPr sz="1400" i="1" dirty="0" err="1"/>
              <a:t>valoriser</a:t>
            </a:r>
            <a:r>
              <a:rPr sz="1400" i="1" dirty="0"/>
              <a:t> </a:t>
            </a:r>
            <a:r>
              <a:rPr sz="1400" i="1" dirty="0" err="1"/>
              <a:t>principalement</a:t>
            </a:r>
            <a:r>
              <a:rPr sz="1400" i="1" dirty="0"/>
              <a:t> </a:t>
            </a:r>
            <a:r>
              <a:rPr sz="1400" i="1" dirty="0" err="1"/>
              <a:t>l'exercice</a:t>
            </a:r>
            <a:r>
              <a:rPr sz="1400" i="1" dirty="0"/>
              <a:t> des </a:t>
            </a:r>
            <a:r>
              <a:rPr sz="1400" i="1" dirty="0" err="1"/>
              <a:t>fonctions</a:t>
            </a:r>
            <a:r>
              <a:rPr sz="1400" i="1" dirty="0"/>
              <a:t> ». </a:t>
            </a:r>
            <a:r>
              <a:rPr sz="1400" dirty="0"/>
              <a:t>Il y a </a:t>
            </a:r>
            <a:r>
              <a:rPr sz="1400" dirty="0" err="1"/>
              <a:t>donc</a:t>
            </a:r>
            <a:r>
              <a:rPr sz="1400" dirty="0"/>
              <a:t> un lien </a:t>
            </a:r>
            <a:r>
              <a:rPr sz="1400" dirty="0" err="1"/>
              <a:t>évident</a:t>
            </a:r>
            <a:r>
              <a:rPr sz="1400" dirty="0"/>
              <a:t> entre </a:t>
            </a:r>
            <a:r>
              <a:rPr sz="1400" dirty="0" err="1"/>
              <a:t>ce</a:t>
            </a:r>
            <a:r>
              <a:rPr sz="1400" dirty="0"/>
              <a:t> nouveau régime </a:t>
            </a:r>
            <a:r>
              <a:rPr sz="1400" dirty="0" err="1"/>
              <a:t>indemnitaire</a:t>
            </a:r>
            <a:r>
              <a:rPr sz="1400" dirty="0"/>
              <a:t> et </a:t>
            </a:r>
            <a:r>
              <a:rPr sz="1400" dirty="0" err="1"/>
              <a:t>l’entretien</a:t>
            </a:r>
            <a:r>
              <a:rPr sz="1400" dirty="0"/>
              <a:t> </a:t>
            </a:r>
            <a:r>
              <a:rPr sz="1400" dirty="0" err="1" smtClean="0"/>
              <a:t>professionnel</a:t>
            </a:r>
            <a:endParaRPr lang="fr-FR" sz="1400" dirty="0" smtClean="0"/>
          </a:p>
          <a:p>
            <a:pPr marL="143351" lvl="0" indent="-143351" algn="just" defTabSz="822959">
              <a:lnSpc>
                <a:spcPct val="110000"/>
              </a:lnSpc>
              <a:spcBef>
                <a:spcPts val="500"/>
              </a:spcBef>
              <a:defRPr sz="1800"/>
            </a:pPr>
            <a:endParaRPr sz="1400" dirty="0"/>
          </a:p>
          <a:p>
            <a:pPr marL="143351" lvl="0" indent="-143351" algn="just" defTabSz="822959">
              <a:lnSpc>
                <a:spcPct val="110000"/>
              </a:lnSpc>
              <a:spcBef>
                <a:spcPts val="500"/>
              </a:spcBef>
              <a:defRPr sz="1800"/>
            </a:pPr>
            <a:r>
              <a:rPr sz="1400" dirty="0"/>
              <a:t>Il </a:t>
            </a:r>
            <a:r>
              <a:rPr sz="1400" dirty="0" err="1"/>
              <a:t>récompense</a:t>
            </a:r>
            <a:r>
              <a:rPr sz="1400" dirty="0"/>
              <a:t> la </a:t>
            </a:r>
            <a:r>
              <a:rPr sz="1400" dirty="0" err="1"/>
              <a:t>manière</a:t>
            </a:r>
            <a:r>
              <a:rPr sz="1400" dirty="0"/>
              <a:t> de </a:t>
            </a:r>
            <a:r>
              <a:rPr sz="1400" dirty="0" err="1"/>
              <a:t>servir</a:t>
            </a:r>
            <a:r>
              <a:rPr sz="1400" dirty="0"/>
              <a:t> et </a:t>
            </a:r>
            <a:r>
              <a:rPr sz="1400" dirty="0" err="1"/>
              <a:t>l'engagement</a:t>
            </a:r>
            <a:r>
              <a:rPr sz="1400" dirty="0"/>
              <a:t> </a:t>
            </a:r>
            <a:r>
              <a:rPr sz="1400" dirty="0" err="1"/>
              <a:t>professionnel</a:t>
            </a:r>
            <a:r>
              <a:rPr sz="1400" dirty="0"/>
              <a:t> des agents</a:t>
            </a:r>
          </a:p>
          <a:p>
            <a:pPr marL="245745" lvl="0" indent="-245745" algn="just" defTabSz="822959">
              <a:lnSpc>
                <a:spcPct val="110000"/>
              </a:lnSpc>
              <a:spcBef>
                <a:spcPts val="500"/>
              </a:spcBef>
              <a:defRPr sz="1800"/>
            </a:pPr>
            <a:endParaRPr sz="1260" dirty="0"/>
          </a:p>
          <a:p>
            <a:pPr marL="245745" lvl="0" indent="-245745" algn="just" defTabSz="822959">
              <a:lnSpc>
                <a:spcPct val="110000"/>
              </a:lnSpc>
              <a:spcBef>
                <a:spcPts val="500"/>
              </a:spcBef>
              <a:defRPr sz="1800"/>
            </a:pPr>
            <a:endParaRPr sz="1260" dirty="0"/>
          </a:p>
          <a:p>
            <a:pPr marL="245745" lvl="0" indent="-245745" algn="just" defTabSz="822959">
              <a:lnSpc>
                <a:spcPct val="110000"/>
              </a:lnSpc>
              <a:spcBef>
                <a:spcPts val="500"/>
              </a:spcBef>
              <a:defRPr sz="1800"/>
            </a:pPr>
            <a:endParaRPr sz="1260" dirty="0"/>
          </a:p>
          <a:p>
            <a:pPr marL="245745" lvl="0" indent="-245745" defTabSz="822959">
              <a:lnSpc>
                <a:spcPct val="110000"/>
              </a:lnSpc>
              <a:spcBef>
                <a:spcPts val="500"/>
              </a:spcBef>
              <a:buSzTx/>
              <a:buNone/>
              <a:defRPr sz="1800"/>
            </a:pPr>
            <a:r>
              <a:rPr sz="1260" dirty="0"/>
              <a:t/>
            </a:r>
            <a:br>
              <a:rPr sz="1260" dirty="0"/>
            </a:br>
            <a:endParaRPr sz="1260" dirty="0"/>
          </a:p>
        </p:txBody>
      </p:sp>
      <p:sp>
        <p:nvSpPr>
          <p:cNvPr id="115" name="Shape 115"/>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5</a:t>
            </a:fld>
            <a:endParaRPr sz="1400" b="1" dirty="0">
              <a:solidFill>
                <a:srgbClr val="FFFFFF"/>
              </a:solidFill>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a:spLocks noGrp="1"/>
          </p:cNvSpPr>
          <p:nvPr>
            <p:ph type="title"/>
          </p:nvPr>
        </p:nvSpPr>
        <p:spPr>
          <a:xfrm>
            <a:off x="457200" y="274638"/>
            <a:ext cx="7467600" cy="1143001"/>
          </a:xfrm>
          <a:prstGeom prst="rect">
            <a:avLst/>
          </a:prstGeom>
        </p:spPr>
        <p:txBody>
          <a:bodyPr/>
          <a:lstStyle/>
          <a:p>
            <a:pPr lvl="0" algn="ctr" defTabSz="841247">
              <a:defRPr sz="1800" cap="none">
                <a:solidFill>
                  <a:srgbClr val="000000"/>
                </a:solidFill>
              </a:defRPr>
            </a:pPr>
            <a:r>
              <a:rPr sz="2300" cap="small" dirty="0">
                <a:solidFill>
                  <a:srgbClr val="575F6D"/>
                </a:solidFill>
                <a:latin typeface="Century Schoolbook" pitchFamily="18" charset="0"/>
              </a:rPr>
              <a:t>LES CADRES </a:t>
            </a:r>
            <a:r>
              <a:rPr sz="2300" cap="small" dirty="0" err="1">
                <a:solidFill>
                  <a:srgbClr val="575F6D"/>
                </a:solidFill>
                <a:latin typeface="Century Schoolbook" pitchFamily="18" charset="0"/>
              </a:rPr>
              <a:t>D’emplois</a:t>
            </a:r>
            <a:r>
              <a:rPr sz="2300" cap="small" dirty="0">
                <a:solidFill>
                  <a:srgbClr val="575F6D"/>
                </a:solidFill>
                <a:latin typeface="Century Schoolbook" pitchFamily="18" charset="0"/>
              </a:rPr>
              <a:t> </a:t>
            </a:r>
            <a:r>
              <a:rPr sz="2300" cap="small" dirty="0" err="1" smtClean="0">
                <a:solidFill>
                  <a:srgbClr val="575F6D"/>
                </a:solidFill>
                <a:latin typeface="Century Schoolbook" pitchFamily="18" charset="0"/>
              </a:rPr>
              <a:t>territoriaux</a:t>
            </a:r>
            <a:r>
              <a:rPr lang="fr-FR" sz="2300" dirty="0" smtClean="0">
                <a:solidFill>
                  <a:srgbClr val="575F6D"/>
                </a:solidFill>
                <a:latin typeface="Century Schoolbook" pitchFamily="18" charset="0"/>
              </a:rPr>
              <a:t> </a:t>
            </a:r>
            <a:r>
              <a:rPr sz="2300" cap="small" dirty="0" err="1" smtClean="0">
                <a:solidFill>
                  <a:srgbClr val="575F6D"/>
                </a:solidFill>
                <a:latin typeface="Century Schoolbook" pitchFamily="18" charset="0"/>
              </a:rPr>
              <a:t>concernés</a:t>
            </a:r>
            <a:r>
              <a:rPr lang="fr-FR" sz="2300" dirty="0" smtClean="0">
                <a:latin typeface="Century Schoolbook" pitchFamily="18" charset="0"/>
              </a:rPr>
              <a:t> AU 1</a:t>
            </a:r>
            <a:r>
              <a:rPr lang="fr-FR" sz="2300" baseline="30000" dirty="0" smtClean="0">
                <a:latin typeface="Century Schoolbook" pitchFamily="18" charset="0"/>
              </a:rPr>
              <a:t>er</a:t>
            </a:r>
            <a:r>
              <a:rPr lang="fr-FR" sz="2300" dirty="0" smtClean="0">
                <a:latin typeface="Century Schoolbook" pitchFamily="18" charset="0"/>
              </a:rPr>
              <a:t> JANVIER 2016</a:t>
            </a:r>
            <a:endParaRPr sz="2300" strike="sngStrike" cap="small" dirty="0">
              <a:solidFill>
                <a:srgbClr val="FF0000"/>
              </a:solidFill>
              <a:latin typeface="Century Schoolbook" pitchFamily="18" charset="0"/>
            </a:endParaRPr>
          </a:p>
        </p:txBody>
      </p:sp>
      <p:sp>
        <p:nvSpPr>
          <p:cNvPr id="118" name="Shape 118"/>
          <p:cNvSpPr>
            <a:spLocks noGrp="1"/>
          </p:cNvSpPr>
          <p:nvPr>
            <p:ph sz="quarter" idx="1"/>
          </p:nvPr>
        </p:nvSpPr>
        <p:spPr>
          <a:xfrm>
            <a:off x="457200" y="1484783"/>
            <a:ext cx="7467600" cy="4873626"/>
          </a:xfrm>
          <a:prstGeom prst="rect">
            <a:avLst/>
          </a:prstGeom>
        </p:spPr>
        <p:txBody>
          <a:bodyPr lIns="0" tIns="0" rIns="0" bIns="0">
            <a:normAutofit/>
          </a:bodyPr>
          <a:lstStyle/>
          <a:p>
            <a:pPr marL="264858" lvl="0" indent="-264858" algn="just" defTabSz="886968">
              <a:lnSpc>
                <a:spcPct val="110000"/>
              </a:lnSpc>
              <a:spcBef>
                <a:spcPts val="500"/>
              </a:spcBef>
              <a:buSzTx/>
              <a:buNone/>
              <a:defRPr sz="1800"/>
            </a:pPr>
            <a:endParaRPr sz="1358" dirty="0"/>
          </a:p>
          <a:p>
            <a:pPr marL="143465" lvl="0" indent="-143465" algn="just" defTabSz="886968">
              <a:lnSpc>
                <a:spcPct val="110000"/>
              </a:lnSpc>
              <a:spcBef>
                <a:spcPts val="500"/>
              </a:spcBef>
              <a:buFont typeface="Courier New"/>
              <a:buChar char="o"/>
              <a:defRPr sz="1800"/>
            </a:pPr>
            <a:r>
              <a:rPr sz="1261" dirty="0" smtClean="0"/>
              <a:t>Pour le moment,</a:t>
            </a:r>
            <a:r>
              <a:rPr lang="fr-FR" sz="1261" dirty="0" smtClean="0"/>
              <a:t> 7 </a:t>
            </a:r>
            <a:r>
              <a:rPr sz="1261" dirty="0" err="1" smtClean="0"/>
              <a:t>arrêtés</a:t>
            </a:r>
            <a:r>
              <a:rPr sz="1261" dirty="0" smtClean="0"/>
              <a:t> </a:t>
            </a:r>
            <a:r>
              <a:rPr sz="1261" dirty="0" err="1" smtClean="0"/>
              <a:t>d’application</a:t>
            </a:r>
            <a:r>
              <a:rPr sz="1261" dirty="0" smtClean="0"/>
              <a:t> </a:t>
            </a:r>
            <a:r>
              <a:rPr sz="1261" dirty="0" err="1" smtClean="0"/>
              <a:t>ont</a:t>
            </a:r>
            <a:r>
              <a:rPr sz="1261" dirty="0" smtClean="0"/>
              <a:t> </a:t>
            </a:r>
            <a:r>
              <a:rPr sz="1261" dirty="0" err="1" smtClean="0"/>
              <a:t>été</a:t>
            </a:r>
            <a:r>
              <a:rPr sz="1261" dirty="0" smtClean="0"/>
              <a:t> </a:t>
            </a:r>
            <a:r>
              <a:rPr sz="1261" dirty="0" err="1" smtClean="0"/>
              <a:t>publiés</a:t>
            </a:r>
            <a:r>
              <a:rPr lang="fr-FR" sz="1261" dirty="0" smtClean="0"/>
              <a:t> et sont opérationnels</a:t>
            </a:r>
            <a:r>
              <a:rPr sz="1261" dirty="0" smtClean="0"/>
              <a:t>,</a:t>
            </a:r>
            <a:r>
              <a:rPr lang="fr-FR" sz="1261" dirty="0" smtClean="0"/>
              <a:t> puisqu’ils inscrivent (pour certains, soumis à cette formalité), en annexe, les corps d’Etat servant de référence au régime indemnitaire de cadres d’emplois territoriaux équivalents, notamment les agents appartenant aux corps déconcentrés du Ministère de l’Intérieur. La liste figurera dans les diapositives suivantes. Seul l’arrêté concernant les adjoints techniques n’est pas encore opérationnel, car il ne contient pas d’annexe concernant le corps des adjoints techniques du ministère de l’Intérieur et du ministère de l‘Outre-mer servant de référence pour les adjoints techniques territoriaux. </a:t>
            </a:r>
            <a:endParaRPr sz="1261" i="1" dirty="0" smtClean="0"/>
          </a:p>
          <a:p>
            <a:pPr marL="264858" lvl="0" indent="-264858" algn="just" defTabSz="886968">
              <a:lnSpc>
                <a:spcPct val="110000"/>
              </a:lnSpc>
              <a:spcBef>
                <a:spcPts val="500"/>
              </a:spcBef>
              <a:buNone/>
              <a:defRPr sz="1800"/>
            </a:pPr>
            <a:endParaRPr sz="1261" dirty="0"/>
          </a:p>
          <a:p>
            <a:pPr marL="143465" lvl="0" indent="-143465" algn="just" defTabSz="886968">
              <a:lnSpc>
                <a:spcPct val="110000"/>
              </a:lnSpc>
              <a:spcBef>
                <a:spcPts val="500"/>
              </a:spcBef>
              <a:buFont typeface="Courier New"/>
              <a:buChar char="o"/>
              <a:defRPr sz="1800"/>
            </a:pPr>
            <a:r>
              <a:rPr sz="1261" dirty="0">
                <a:solidFill>
                  <a:schemeClr val="tx1"/>
                </a:solidFill>
              </a:rPr>
              <a:t>La </a:t>
            </a:r>
            <a:r>
              <a:rPr sz="1261" dirty="0" err="1" smtClean="0">
                <a:solidFill>
                  <a:schemeClr val="tx1"/>
                </a:solidFill>
              </a:rPr>
              <a:t>procédure</a:t>
            </a:r>
            <a:r>
              <a:rPr lang="fr-FR" sz="1261" dirty="0" smtClean="0">
                <a:solidFill>
                  <a:schemeClr val="tx1"/>
                </a:solidFill>
              </a:rPr>
              <a:t> à l’Etat</a:t>
            </a:r>
            <a:r>
              <a:rPr sz="1261" dirty="0" smtClean="0">
                <a:solidFill>
                  <a:schemeClr val="tx1"/>
                </a:solidFill>
              </a:rPr>
              <a:t> </a:t>
            </a:r>
            <a:r>
              <a:rPr sz="1261" dirty="0" err="1">
                <a:solidFill>
                  <a:schemeClr val="tx1"/>
                </a:solidFill>
              </a:rPr>
              <a:t>est</a:t>
            </a:r>
            <a:r>
              <a:rPr sz="1261" dirty="0">
                <a:solidFill>
                  <a:schemeClr val="tx1"/>
                </a:solidFill>
              </a:rPr>
              <a:t> la </a:t>
            </a:r>
            <a:r>
              <a:rPr sz="1261" dirty="0" err="1">
                <a:solidFill>
                  <a:schemeClr val="tx1"/>
                </a:solidFill>
              </a:rPr>
              <a:t>suivante</a:t>
            </a:r>
            <a:r>
              <a:rPr sz="1261" dirty="0">
                <a:solidFill>
                  <a:schemeClr val="tx1"/>
                </a:solidFill>
              </a:rPr>
              <a:t> : les </a:t>
            </a:r>
            <a:r>
              <a:rPr sz="1261" dirty="0" err="1">
                <a:solidFill>
                  <a:schemeClr val="tx1"/>
                </a:solidFill>
              </a:rPr>
              <a:t>comités</a:t>
            </a:r>
            <a:r>
              <a:rPr sz="1261" dirty="0">
                <a:solidFill>
                  <a:schemeClr val="tx1"/>
                </a:solidFill>
              </a:rPr>
              <a:t> techniques des </a:t>
            </a:r>
            <a:r>
              <a:rPr sz="1261" dirty="0" err="1">
                <a:solidFill>
                  <a:schemeClr val="tx1"/>
                </a:solidFill>
              </a:rPr>
              <a:t>différents</a:t>
            </a:r>
            <a:r>
              <a:rPr sz="1261" dirty="0">
                <a:solidFill>
                  <a:schemeClr val="tx1"/>
                </a:solidFill>
              </a:rPr>
              <a:t> </a:t>
            </a:r>
            <a:r>
              <a:rPr sz="1261" dirty="0" err="1">
                <a:solidFill>
                  <a:schemeClr val="tx1"/>
                </a:solidFill>
              </a:rPr>
              <a:t>ministères</a:t>
            </a:r>
            <a:r>
              <a:rPr sz="1261" dirty="0">
                <a:solidFill>
                  <a:schemeClr val="tx1"/>
                </a:solidFill>
              </a:rPr>
              <a:t> </a:t>
            </a:r>
            <a:r>
              <a:rPr sz="1261" dirty="0" err="1">
                <a:solidFill>
                  <a:schemeClr val="tx1"/>
                </a:solidFill>
              </a:rPr>
              <a:t>doivent</a:t>
            </a:r>
            <a:r>
              <a:rPr sz="1261" dirty="0">
                <a:solidFill>
                  <a:schemeClr val="tx1"/>
                </a:solidFill>
              </a:rPr>
              <a:t> </a:t>
            </a:r>
            <a:r>
              <a:rPr sz="1261" dirty="0" err="1">
                <a:solidFill>
                  <a:schemeClr val="tx1"/>
                </a:solidFill>
              </a:rPr>
              <a:t>être</a:t>
            </a:r>
            <a:r>
              <a:rPr sz="1261" dirty="0">
                <a:solidFill>
                  <a:schemeClr val="tx1"/>
                </a:solidFill>
              </a:rPr>
              <a:t> </a:t>
            </a:r>
            <a:r>
              <a:rPr sz="1261" dirty="0" err="1">
                <a:solidFill>
                  <a:schemeClr val="tx1"/>
                </a:solidFill>
              </a:rPr>
              <a:t>consultés</a:t>
            </a:r>
            <a:r>
              <a:rPr sz="1261" dirty="0">
                <a:solidFill>
                  <a:schemeClr val="tx1"/>
                </a:solidFill>
              </a:rPr>
              <a:t> et des </a:t>
            </a:r>
            <a:r>
              <a:rPr sz="1261" dirty="0" err="1">
                <a:solidFill>
                  <a:schemeClr val="tx1"/>
                </a:solidFill>
              </a:rPr>
              <a:t>arrêtés</a:t>
            </a:r>
            <a:r>
              <a:rPr sz="1261" dirty="0">
                <a:solidFill>
                  <a:schemeClr val="tx1"/>
                </a:solidFill>
              </a:rPr>
              <a:t> </a:t>
            </a:r>
            <a:r>
              <a:rPr sz="1261" dirty="0" err="1">
                <a:solidFill>
                  <a:schemeClr val="tx1"/>
                </a:solidFill>
              </a:rPr>
              <a:t>conjoints</a:t>
            </a:r>
            <a:r>
              <a:rPr sz="1261" dirty="0">
                <a:solidFill>
                  <a:schemeClr val="tx1"/>
                </a:solidFill>
              </a:rPr>
              <a:t> </a:t>
            </a:r>
            <a:r>
              <a:rPr sz="1261" dirty="0" err="1">
                <a:solidFill>
                  <a:schemeClr val="tx1"/>
                </a:solidFill>
              </a:rPr>
              <a:t>doivent</a:t>
            </a:r>
            <a:r>
              <a:rPr sz="1261" dirty="0">
                <a:solidFill>
                  <a:schemeClr val="tx1"/>
                </a:solidFill>
              </a:rPr>
              <a:t> </a:t>
            </a:r>
            <a:r>
              <a:rPr sz="1261" dirty="0" err="1">
                <a:solidFill>
                  <a:schemeClr val="tx1"/>
                </a:solidFill>
              </a:rPr>
              <a:t>être</a:t>
            </a:r>
            <a:r>
              <a:rPr sz="1261" dirty="0">
                <a:solidFill>
                  <a:schemeClr val="tx1"/>
                </a:solidFill>
              </a:rPr>
              <a:t> </a:t>
            </a:r>
            <a:r>
              <a:rPr sz="1261" dirty="0" err="1">
                <a:solidFill>
                  <a:schemeClr val="tx1"/>
                </a:solidFill>
              </a:rPr>
              <a:t>pris</a:t>
            </a:r>
            <a:r>
              <a:rPr sz="1261" dirty="0">
                <a:solidFill>
                  <a:schemeClr val="tx1"/>
                </a:solidFill>
              </a:rPr>
              <a:t> par le </a:t>
            </a:r>
            <a:r>
              <a:rPr sz="1261" dirty="0" err="1">
                <a:solidFill>
                  <a:schemeClr val="tx1"/>
                </a:solidFill>
              </a:rPr>
              <a:t>ministre</a:t>
            </a:r>
            <a:r>
              <a:rPr sz="1261" dirty="0">
                <a:solidFill>
                  <a:schemeClr val="tx1"/>
                </a:solidFill>
              </a:rPr>
              <a:t> </a:t>
            </a:r>
            <a:r>
              <a:rPr sz="1261" dirty="0" err="1">
                <a:solidFill>
                  <a:schemeClr val="tx1"/>
                </a:solidFill>
              </a:rPr>
              <a:t>intéressé</a:t>
            </a:r>
            <a:r>
              <a:rPr sz="1261" dirty="0">
                <a:solidFill>
                  <a:schemeClr val="tx1"/>
                </a:solidFill>
              </a:rPr>
              <a:t> et le </a:t>
            </a:r>
            <a:r>
              <a:rPr sz="1261" dirty="0" err="1">
                <a:solidFill>
                  <a:schemeClr val="tx1"/>
                </a:solidFill>
              </a:rPr>
              <a:t>ministre</a:t>
            </a:r>
            <a:r>
              <a:rPr sz="1261" dirty="0">
                <a:solidFill>
                  <a:schemeClr val="tx1"/>
                </a:solidFill>
              </a:rPr>
              <a:t> de la </a:t>
            </a:r>
            <a:r>
              <a:rPr sz="1261" dirty="0" err="1">
                <a:solidFill>
                  <a:schemeClr val="tx1"/>
                </a:solidFill>
              </a:rPr>
              <a:t>fonction</a:t>
            </a:r>
            <a:r>
              <a:rPr sz="1261" dirty="0">
                <a:solidFill>
                  <a:schemeClr val="tx1"/>
                </a:solidFill>
              </a:rPr>
              <a:t> </a:t>
            </a:r>
            <a:r>
              <a:rPr sz="1261" dirty="0" err="1">
                <a:solidFill>
                  <a:schemeClr val="tx1"/>
                </a:solidFill>
              </a:rPr>
              <a:t>publique</a:t>
            </a:r>
            <a:r>
              <a:rPr sz="1261" dirty="0">
                <a:solidFill>
                  <a:schemeClr val="tx1"/>
                </a:solidFill>
              </a:rPr>
              <a:t> pour faire </a:t>
            </a:r>
            <a:r>
              <a:rPr sz="1261" dirty="0" err="1">
                <a:solidFill>
                  <a:schemeClr val="tx1"/>
                </a:solidFill>
              </a:rPr>
              <a:t>entrer</a:t>
            </a:r>
            <a:r>
              <a:rPr sz="1261" dirty="0">
                <a:solidFill>
                  <a:schemeClr val="tx1"/>
                </a:solidFill>
              </a:rPr>
              <a:t> </a:t>
            </a:r>
            <a:r>
              <a:rPr lang="fr-FR" sz="1261" dirty="0" err="1" smtClean="0"/>
              <a:t>l</a:t>
            </a:r>
            <a:r>
              <a:rPr sz="1261" dirty="0" err="1" smtClean="0">
                <a:solidFill>
                  <a:schemeClr val="tx1"/>
                </a:solidFill>
              </a:rPr>
              <a:t>es</a:t>
            </a:r>
            <a:r>
              <a:rPr sz="1261" dirty="0" smtClean="0">
                <a:solidFill>
                  <a:schemeClr val="tx1"/>
                </a:solidFill>
              </a:rPr>
              <a:t> </a:t>
            </a:r>
            <a:r>
              <a:rPr sz="1261" dirty="0">
                <a:solidFill>
                  <a:schemeClr val="tx1"/>
                </a:solidFill>
              </a:rPr>
              <a:t>corps « </a:t>
            </a:r>
            <a:r>
              <a:rPr sz="1261" dirty="0" err="1">
                <a:solidFill>
                  <a:schemeClr val="tx1"/>
                </a:solidFill>
              </a:rPr>
              <a:t>déconcentrés</a:t>
            </a:r>
            <a:r>
              <a:rPr sz="1261" dirty="0">
                <a:solidFill>
                  <a:schemeClr val="tx1"/>
                </a:solidFill>
              </a:rPr>
              <a:t> </a:t>
            </a:r>
            <a:r>
              <a:rPr sz="1261" dirty="0" smtClean="0">
                <a:solidFill>
                  <a:schemeClr val="tx1"/>
                </a:solidFill>
              </a:rPr>
              <a:t>»</a:t>
            </a:r>
            <a:r>
              <a:rPr lang="fr-FR" sz="1261" dirty="0" smtClean="0">
                <a:solidFill>
                  <a:schemeClr val="tx1"/>
                </a:solidFill>
              </a:rPr>
              <a:t> de la Fonction publique d’Etat</a:t>
            </a:r>
            <a:r>
              <a:rPr sz="1261" dirty="0" smtClean="0">
                <a:solidFill>
                  <a:schemeClr val="tx1"/>
                </a:solidFill>
              </a:rPr>
              <a:t> </a:t>
            </a:r>
            <a:r>
              <a:rPr sz="1261" dirty="0" err="1">
                <a:solidFill>
                  <a:schemeClr val="tx1"/>
                </a:solidFill>
              </a:rPr>
              <a:t>dans</a:t>
            </a:r>
            <a:r>
              <a:rPr sz="1261" dirty="0">
                <a:solidFill>
                  <a:schemeClr val="tx1"/>
                </a:solidFill>
              </a:rPr>
              <a:t> le </a:t>
            </a:r>
            <a:r>
              <a:rPr sz="1261" dirty="0" err="1">
                <a:solidFill>
                  <a:schemeClr val="tx1"/>
                </a:solidFill>
              </a:rPr>
              <a:t>dispositif</a:t>
            </a:r>
            <a:r>
              <a:rPr sz="1261" dirty="0">
                <a:solidFill>
                  <a:schemeClr val="tx1"/>
                </a:solidFill>
              </a:rPr>
              <a:t>. </a:t>
            </a:r>
            <a:r>
              <a:rPr sz="1261" dirty="0" err="1">
                <a:solidFill>
                  <a:schemeClr val="tx1"/>
                </a:solidFill>
              </a:rPr>
              <a:t>Ils</a:t>
            </a:r>
            <a:r>
              <a:rPr sz="1261" dirty="0">
                <a:solidFill>
                  <a:schemeClr val="tx1"/>
                </a:solidFill>
              </a:rPr>
              <a:t> </a:t>
            </a:r>
            <a:r>
              <a:rPr sz="1261" dirty="0" err="1" smtClean="0">
                <a:solidFill>
                  <a:schemeClr val="tx1"/>
                </a:solidFill>
              </a:rPr>
              <a:t>sont</a:t>
            </a:r>
            <a:r>
              <a:rPr lang="fr-FR" sz="1261" dirty="0" smtClean="0">
                <a:solidFill>
                  <a:schemeClr val="tx1"/>
                </a:solidFill>
              </a:rPr>
              <a:t> à l’issue de cette procédure</a:t>
            </a:r>
            <a:r>
              <a:rPr lang="fr-FR" sz="1261" dirty="0" smtClean="0"/>
              <a:t> </a:t>
            </a:r>
            <a:r>
              <a:rPr sz="1261" dirty="0" err="1" smtClean="0">
                <a:solidFill>
                  <a:schemeClr val="tx1"/>
                </a:solidFill>
              </a:rPr>
              <a:t>inscrits</a:t>
            </a:r>
            <a:r>
              <a:rPr sz="1261" dirty="0" smtClean="0">
                <a:solidFill>
                  <a:schemeClr val="tx1"/>
                </a:solidFill>
              </a:rPr>
              <a:t> </a:t>
            </a:r>
            <a:r>
              <a:rPr sz="1261" dirty="0">
                <a:solidFill>
                  <a:schemeClr val="tx1"/>
                </a:solidFill>
              </a:rPr>
              <a:t>en </a:t>
            </a:r>
            <a:r>
              <a:rPr sz="1261" dirty="0" err="1">
                <a:solidFill>
                  <a:schemeClr val="tx1"/>
                </a:solidFill>
              </a:rPr>
              <a:t>annexe</a:t>
            </a:r>
            <a:r>
              <a:rPr sz="1261" dirty="0">
                <a:solidFill>
                  <a:schemeClr val="tx1"/>
                </a:solidFill>
              </a:rPr>
              <a:t> des </a:t>
            </a:r>
            <a:r>
              <a:rPr sz="1261" dirty="0" err="1">
                <a:solidFill>
                  <a:schemeClr val="tx1"/>
                </a:solidFill>
              </a:rPr>
              <a:t>différents</a:t>
            </a:r>
            <a:r>
              <a:rPr sz="1261" dirty="0">
                <a:solidFill>
                  <a:schemeClr val="tx1"/>
                </a:solidFill>
              </a:rPr>
              <a:t> </a:t>
            </a:r>
            <a:r>
              <a:rPr sz="1261" dirty="0" err="1">
                <a:solidFill>
                  <a:schemeClr val="tx1"/>
                </a:solidFill>
              </a:rPr>
              <a:t>arrêtés</a:t>
            </a:r>
            <a:r>
              <a:rPr sz="1261" dirty="0">
                <a:solidFill>
                  <a:schemeClr val="tx1"/>
                </a:solidFill>
              </a:rPr>
              <a:t> </a:t>
            </a:r>
            <a:r>
              <a:rPr sz="1261" dirty="0" err="1">
                <a:solidFill>
                  <a:schemeClr val="tx1"/>
                </a:solidFill>
              </a:rPr>
              <a:t>concernant</a:t>
            </a:r>
            <a:r>
              <a:rPr sz="1261" dirty="0">
                <a:solidFill>
                  <a:schemeClr val="tx1"/>
                </a:solidFill>
              </a:rPr>
              <a:t> les corps des services </a:t>
            </a:r>
            <a:r>
              <a:rPr sz="1261" dirty="0" err="1">
                <a:solidFill>
                  <a:schemeClr val="tx1"/>
                </a:solidFill>
              </a:rPr>
              <a:t>centraux</a:t>
            </a:r>
            <a:r>
              <a:rPr sz="1261" dirty="0">
                <a:solidFill>
                  <a:schemeClr val="tx1"/>
                </a:solidFill>
              </a:rPr>
              <a:t> de </a:t>
            </a:r>
            <a:r>
              <a:rPr sz="1261" dirty="0" err="1" smtClean="0">
                <a:solidFill>
                  <a:schemeClr val="tx1"/>
                </a:solidFill>
              </a:rPr>
              <a:t>l’Etat</a:t>
            </a:r>
            <a:r>
              <a:rPr lang="fr-FR" sz="1261" dirty="0" smtClean="0"/>
              <a:t> au fur et à mesure</a:t>
            </a:r>
            <a:r>
              <a:rPr sz="1261" dirty="0" smtClean="0">
                <a:solidFill>
                  <a:schemeClr val="tx1"/>
                </a:solidFill>
              </a:rPr>
              <a:t>, </a:t>
            </a:r>
            <a:r>
              <a:rPr sz="1261" dirty="0" err="1">
                <a:solidFill>
                  <a:schemeClr val="tx1"/>
                </a:solidFill>
              </a:rPr>
              <a:t>afin</a:t>
            </a:r>
            <a:r>
              <a:rPr sz="1261" dirty="0">
                <a:solidFill>
                  <a:schemeClr val="tx1"/>
                </a:solidFill>
              </a:rPr>
              <a:t> </a:t>
            </a:r>
            <a:r>
              <a:rPr sz="1261" dirty="0" err="1">
                <a:solidFill>
                  <a:schemeClr val="tx1"/>
                </a:solidFill>
              </a:rPr>
              <a:t>que</a:t>
            </a:r>
            <a:r>
              <a:rPr sz="1261" dirty="0">
                <a:solidFill>
                  <a:schemeClr val="tx1"/>
                </a:solidFill>
              </a:rPr>
              <a:t> le </a:t>
            </a:r>
            <a:r>
              <a:rPr sz="1261" dirty="0" err="1">
                <a:solidFill>
                  <a:schemeClr val="tx1"/>
                </a:solidFill>
              </a:rPr>
              <a:t>dispositif</a:t>
            </a:r>
            <a:r>
              <a:rPr sz="1261" dirty="0">
                <a:solidFill>
                  <a:schemeClr val="tx1"/>
                </a:solidFill>
              </a:rPr>
              <a:t> </a:t>
            </a:r>
            <a:r>
              <a:rPr sz="1261" dirty="0" err="1">
                <a:solidFill>
                  <a:schemeClr val="tx1"/>
                </a:solidFill>
              </a:rPr>
              <a:t>leur</a:t>
            </a:r>
            <a:r>
              <a:rPr sz="1261" dirty="0">
                <a:solidFill>
                  <a:schemeClr val="tx1"/>
                </a:solidFill>
              </a:rPr>
              <a:t> </a:t>
            </a:r>
            <a:r>
              <a:rPr sz="1261" dirty="0" err="1">
                <a:solidFill>
                  <a:schemeClr val="tx1"/>
                </a:solidFill>
              </a:rPr>
              <a:t>soit</a:t>
            </a:r>
            <a:r>
              <a:rPr sz="1261" dirty="0">
                <a:solidFill>
                  <a:schemeClr val="tx1"/>
                </a:solidFill>
              </a:rPr>
              <a:t> applicable de </a:t>
            </a:r>
            <a:r>
              <a:rPr sz="1261" dirty="0" err="1">
                <a:solidFill>
                  <a:schemeClr val="tx1"/>
                </a:solidFill>
              </a:rPr>
              <a:t>plein</a:t>
            </a:r>
            <a:r>
              <a:rPr sz="1261" dirty="0">
                <a:solidFill>
                  <a:schemeClr val="tx1"/>
                </a:solidFill>
              </a:rPr>
              <a:t> </a:t>
            </a:r>
            <a:r>
              <a:rPr sz="1261" dirty="0" err="1" smtClean="0">
                <a:solidFill>
                  <a:schemeClr val="tx1"/>
                </a:solidFill>
              </a:rPr>
              <a:t>droit</a:t>
            </a:r>
            <a:r>
              <a:rPr lang="fr-FR" sz="1261" dirty="0" smtClean="0">
                <a:solidFill>
                  <a:schemeClr val="tx1"/>
                </a:solidFill>
              </a:rPr>
              <a:t>. </a:t>
            </a:r>
            <a:endParaRPr sz="1261" dirty="0">
              <a:solidFill>
                <a:schemeClr val="tx1"/>
              </a:solidFill>
            </a:endParaRPr>
          </a:p>
          <a:p>
            <a:pPr marL="264858" lvl="0" indent="-264858" algn="just" defTabSz="886968">
              <a:lnSpc>
                <a:spcPct val="110000"/>
              </a:lnSpc>
              <a:spcBef>
                <a:spcPts val="500"/>
              </a:spcBef>
              <a:buFont typeface="Courier New"/>
              <a:buChar char="o"/>
              <a:defRPr sz="1800"/>
            </a:pPr>
            <a:endParaRPr sz="1261" dirty="0"/>
          </a:p>
          <a:p>
            <a:pPr marL="143465" lvl="0" indent="-143465" algn="just" defTabSz="886968">
              <a:lnSpc>
                <a:spcPct val="110000"/>
              </a:lnSpc>
              <a:spcBef>
                <a:spcPts val="500"/>
              </a:spcBef>
              <a:buFont typeface="Courier New"/>
              <a:buChar char="o"/>
              <a:defRPr sz="1800"/>
            </a:pPr>
            <a:r>
              <a:rPr sz="1261" dirty="0">
                <a:solidFill>
                  <a:schemeClr val="tx1"/>
                </a:solidFill>
              </a:rPr>
              <a:t>Les cadres </a:t>
            </a:r>
            <a:r>
              <a:rPr sz="1261" dirty="0" err="1">
                <a:solidFill>
                  <a:schemeClr val="tx1"/>
                </a:solidFill>
              </a:rPr>
              <a:t>d’emplois</a:t>
            </a:r>
            <a:r>
              <a:rPr sz="1261" dirty="0">
                <a:solidFill>
                  <a:schemeClr val="tx1"/>
                </a:solidFill>
              </a:rPr>
              <a:t> </a:t>
            </a:r>
            <a:r>
              <a:rPr sz="1261" dirty="0" err="1">
                <a:solidFill>
                  <a:schemeClr val="tx1"/>
                </a:solidFill>
              </a:rPr>
              <a:t>territoriaux</a:t>
            </a:r>
            <a:r>
              <a:rPr sz="1261" dirty="0">
                <a:solidFill>
                  <a:schemeClr val="tx1"/>
                </a:solidFill>
              </a:rPr>
              <a:t> </a:t>
            </a:r>
            <a:r>
              <a:rPr sz="1261" dirty="0" err="1">
                <a:solidFill>
                  <a:schemeClr val="tx1"/>
                </a:solidFill>
              </a:rPr>
              <a:t>correspondants</a:t>
            </a:r>
            <a:r>
              <a:rPr sz="1261" dirty="0">
                <a:solidFill>
                  <a:schemeClr val="tx1"/>
                </a:solidFill>
              </a:rPr>
              <a:t> - </a:t>
            </a:r>
            <a:r>
              <a:rPr sz="1261" dirty="0" err="1">
                <a:solidFill>
                  <a:schemeClr val="tx1"/>
                </a:solidFill>
              </a:rPr>
              <a:t>selon</a:t>
            </a:r>
            <a:r>
              <a:rPr sz="1261" dirty="0">
                <a:solidFill>
                  <a:schemeClr val="tx1"/>
                </a:solidFill>
              </a:rPr>
              <a:t> </a:t>
            </a:r>
            <a:r>
              <a:rPr sz="1261" dirty="0" err="1">
                <a:solidFill>
                  <a:schemeClr val="tx1"/>
                </a:solidFill>
              </a:rPr>
              <a:t>une</a:t>
            </a:r>
            <a:r>
              <a:rPr sz="1261" dirty="0">
                <a:solidFill>
                  <a:schemeClr val="tx1"/>
                </a:solidFill>
              </a:rPr>
              <a:t> </a:t>
            </a:r>
            <a:r>
              <a:rPr sz="1261" dirty="0" err="1">
                <a:solidFill>
                  <a:schemeClr val="tx1"/>
                </a:solidFill>
              </a:rPr>
              <a:t>équivalence</a:t>
            </a:r>
            <a:r>
              <a:rPr sz="1261" dirty="0">
                <a:solidFill>
                  <a:schemeClr val="tx1"/>
                </a:solidFill>
              </a:rPr>
              <a:t> </a:t>
            </a:r>
            <a:r>
              <a:rPr sz="1261" dirty="0" err="1">
                <a:solidFill>
                  <a:schemeClr val="tx1"/>
                </a:solidFill>
              </a:rPr>
              <a:t>établie</a:t>
            </a:r>
            <a:r>
              <a:rPr sz="1261" dirty="0">
                <a:solidFill>
                  <a:schemeClr val="tx1"/>
                </a:solidFill>
              </a:rPr>
              <a:t> par le </a:t>
            </a:r>
            <a:r>
              <a:rPr sz="1261" dirty="0" err="1">
                <a:solidFill>
                  <a:schemeClr val="tx1"/>
                </a:solidFill>
              </a:rPr>
              <a:t>décret</a:t>
            </a:r>
            <a:r>
              <a:rPr sz="1261" dirty="0">
                <a:solidFill>
                  <a:schemeClr val="tx1"/>
                </a:solidFill>
              </a:rPr>
              <a:t> 91-875 </a:t>
            </a:r>
            <a:r>
              <a:rPr lang="fr-FR" sz="1261" dirty="0" smtClean="0">
                <a:solidFill>
                  <a:schemeClr val="tx1"/>
                </a:solidFill>
              </a:rPr>
              <a:t>–</a:t>
            </a:r>
            <a:r>
              <a:rPr sz="1261" dirty="0" smtClean="0">
                <a:solidFill>
                  <a:schemeClr val="tx1"/>
                </a:solidFill>
              </a:rPr>
              <a:t> </a:t>
            </a:r>
            <a:r>
              <a:rPr lang="fr-FR" sz="1261" dirty="0" smtClean="0"/>
              <a:t>sont ou </a:t>
            </a:r>
            <a:r>
              <a:rPr sz="1261" dirty="0" err="1" smtClean="0">
                <a:solidFill>
                  <a:schemeClr val="tx1"/>
                </a:solidFill>
              </a:rPr>
              <a:t>seront</a:t>
            </a:r>
            <a:r>
              <a:rPr lang="fr-FR" sz="1261" dirty="0" smtClean="0">
                <a:solidFill>
                  <a:schemeClr val="tx1"/>
                </a:solidFill>
              </a:rPr>
              <a:t> (selon les cas)</a:t>
            </a:r>
            <a:r>
              <a:rPr sz="1261" dirty="0" smtClean="0">
                <a:solidFill>
                  <a:schemeClr val="tx1"/>
                </a:solidFill>
              </a:rPr>
              <a:t> </a:t>
            </a:r>
            <a:r>
              <a:rPr sz="1261" dirty="0" err="1">
                <a:solidFill>
                  <a:schemeClr val="tx1"/>
                </a:solidFill>
              </a:rPr>
              <a:t>eux</a:t>
            </a:r>
            <a:r>
              <a:rPr sz="1261" dirty="0">
                <a:solidFill>
                  <a:schemeClr val="tx1"/>
                </a:solidFill>
              </a:rPr>
              <a:t> </a:t>
            </a:r>
            <a:r>
              <a:rPr sz="1261" dirty="0" err="1">
                <a:solidFill>
                  <a:schemeClr val="tx1"/>
                </a:solidFill>
              </a:rPr>
              <a:t>aussi</a:t>
            </a:r>
            <a:r>
              <a:rPr sz="1261" dirty="0">
                <a:solidFill>
                  <a:schemeClr val="tx1"/>
                </a:solidFill>
              </a:rPr>
              <a:t> </a:t>
            </a:r>
            <a:r>
              <a:rPr sz="1261" dirty="0" err="1" smtClean="0">
                <a:solidFill>
                  <a:schemeClr val="tx1"/>
                </a:solidFill>
              </a:rPr>
              <a:t>concernés</a:t>
            </a:r>
            <a:r>
              <a:rPr lang="fr-FR" sz="1261" dirty="0" smtClean="0">
                <a:solidFill>
                  <a:schemeClr val="tx1"/>
                </a:solidFill>
              </a:rPr>
              <a:t> selon des rythmes différents,</a:t>
            </a:r>
            <a:r>
              <a:rPr sz="1261" dirty="0" smtClean="0">
                <a:solidFill>
                  <a:schemeClr val="tx1"/>
                </a:solidFill>
              </a:rPr>
              <a:t> </a:t>
            </a:r>
            <a:r>
              <a:rPr sz="1261" dirty="0" err="1">
                <a:solidFill>
                  <a:schemeClr val="tx1"/>
                </a:solidFill>
              </a:rPr>
              <a:t>conformément</a:t>
            </a:r>
            <a:r>
              <a:rPr sz="1261" dirty="0">
                <a:solidFill>
                  <a:schemeClr val="tx1"/>
                </a:solidFill>
              </a:rPr>
              <a:t> au </a:t>
            </a:r>
            <a:r>
              <a:rPr sz="1261" dirty="0" err="1">
                <a:solidFill>
                  <a:schemeClr val="tx1"/>
                </a:solidFill>
              </a:rPr>
              <a:t>principe</a:t>
            </a:r>
            <a:r>
              <a:rPr sz="1261" dirty="0">
                <a:solidFill>
                  <a:schemeClr val="tx1"/>
                </a:solidFill>
              </a:rPr>
              <a:t> de </a:t>
            </a:r>
            <a:r>
              <a:rPr sz="1261" dirty="0" err="1">
                <a:solidFill>
                  <a:schemeClr val="tx1"/>
                </a:solidFill>
              </a:rPr>
              <a:t>parité</a:t>
            </a:r>
            <a:r>
              <a:rPr sz="1261" dirty="0">
                <a:solidFill>
                  <a:schemeClr val="tx1"/>
                </a:solidFill>
              </a:rPr>
              <a:t> </a:t>
            </a:r>
            <a:r>
              <a:rPr lang="fr-FR" sz="1261" dirty="0" smtClean="0">
                <a:solidFill>
                  <a:schemeClr val="tx1"/>
                </a:solidFill>
              </a:rPr>
              <a:t>et </a:t>
            </a:r>
            <a:r>
              <a:rPr sz="1261" dirty="0" smtClean="0">
                <a:solidFill>
                  <a:schemeClr val="tx1"/>
                </a:solidFill>
              </a:rPr>
              <a:t>à </a:t>
            </a:r>
            <a:r>
              <a:rPr sz="1261" dirty="0">
                <a:solidFill>
                  <a:schemeClr val="tx1"/>
                </a:solidFill>
              </a:rPr>
              <a:t>condition </a:t>
            </a:r>
            <a:r>
              <a:rPr sz="1261" dirty="0" err="1">
                <a:solidFill>
                  <a:schemeClr val="tx1"/>
                </a:solidFill>
              </a:rPr>
              <a:t>qu'une</a:t>
            </a:r>
            <a:r>
              <a:rPr sz="1261" dirty="0">
                <a:solidFill>
                  <a:schemeClr val="tx1"/>
                </a:solidFill>
              </a:rPr>
              <a:t> </a:t>
            </a:r>
            <a:r>
              <a:rPr sz="1261" dirty="0" err="1">
                <a:solidFill>
                  <a:schemeClr val="tx1"/>
                </a:solidFill>
              </a:rPr>
              <a:t>délibération</a:t>
            </a:r>
            <a:r>
              <a:rPr sz="1261" dirty="0">
                <a:solidFill>
                  <a:schemeClr val="tx1"/>
                </a:solidFill>
              </a:rPr>
              <a:t> </a:t>
            </a:r>
            <a:r>
              <a:rPr sz="1261" dirty="0" err="1">
                <a:solidFill>
                  <a:schemeClr val="tx1"/>
                </a:solidFill>
              </a:rPr>
              <a:t>l'autorise</a:t>
            </a:r>
            <a:endParaRPr sz="1261" dirty="0">
              <a:solidFill>
                <a:schemeClr val="tx1"/>
              </a:solidFill>
            </a:endParaRPr>
          </a:p>
        </p:txBody>
      </p:sp>
      <p:sp>
        <p:nvSpPr>
          <p:cNvPr id="119" name="Shape 119"/>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6</a:t>
            </a:fld>
            <a:endParaRPr sz="1400" b="1" dirty="0">
              <a:solidFill>
                <a:srgbClr val="FFFFFF"/>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Shape 121"/>
          <p:cNvSpPr>
            <a:spLocks noGrp="1"/>
          </p:cNvSpPr>
          <p:nvPr>
            <p:ph type="sldNum" sz="quarter" idx="12"/>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7</a:t>
            </a:fld>
            <a:endParaRPr sz="1400" b="1" dirty="0">
              <a:solidFill>
                <a:srgbClr val="FFFFFF"/>
              </a:solidFill>
            </a:endParaRPr>
          </a:p>
        </p:txBody>
      </p:sp>
      <p:sp>
        <p:nvSpPr>
          <p:cNvPr id="123" name="Shape 123"/>
          <p:cNvSpPr/>
          <p:nvPr/>
        </p:nvSpPr>
        <p:spPr>
          <a:xfrm>
            <a:off x="457200" y="274638"/>
            <a:ext cx="7931223" cy="11430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lvl1pPr algn="ctr">
              <a:defRPr sz="1900" cap="small">
                <a:solidFill>
                  <a:srgbClr val="575F6D"/>
                </a:solidFill>
              </a:defRPr>
            </a:lvl1pPr>
          </a:lstStyle>
          <a:p>
            <a:pPr lvl="0">
              <a:defRPr sz="1800" cap="none">
                <a:solidFill>
                  <a:srgbClr val="000000"/>
                </a:solidFill>
              </a:defRPr>
            </a:pPr>
            <a:r>
              <a:rPr sz="1600" cap="small" dirty="0">
                <a:solidFill>
                  <a:srgbClr val="575F6D"/>
                </a:solidFill>
              </a:rPr>
              <a:t>CORPS </a:t>
            </a:r>
            <a:r>
              <a:rPr sz="1600" cap="small" dirty="0" smtClean="0">
                <a:solidFill>
                  <a:srgbClr val="575F6D"/>
                </a:solidFill>
              </a:rPr>
              <a:t>D’état</a:t>
            </a:r>
            <a:r>
              <a:rPr lang="fr-FR" sz="1600" dirty="0" smtClean="0"/>
              <a:t> </a:t>
            </a:r>
            <a:r>
              <a:rPr sz="1600" cap="small" dirty="0" smtClean="0">
                <a:solidFill>
                  <a:srgbClr val="575F6D"/>
                </a:solidFill>
              </a:rPr>
              <a:t>pour </a:t>
            </a:r>
            <a:r>
              <a:rPr sz="1600" cap="small" dirty="0" err="1">
                <a:solidFill>
                  <a:srgbClr val="575F6D"/>
                </a:solidFill>
              </a:rPr>
              <a:t>lesquels</a:t>
            </a:r>
            <a:r>
              <a:rPr sz="1600" cap="small" dirty="0">
                <a:solidFill>
                  <a:srgbClr val="575F6D"/>
                </a:solidFill>
              </a:rPr>
              <a:t> les </a:t>
            </a:r>
            <a:r>
              <a:rPr sz="1600" cap="small" dirty="0" err="1">
                <a:solidFill>
                  <a:srgbClr val="575F6D"/>
                </a:solidFill>
              </a:rPr>
              <a:t>arrêtés</a:t>
            </a:r>
            <a:r>
              <a:rPr sz="1600" cap="small" dirty="0">
                <a:solidFill>
                  <a:srgbClr val="575F6D"/>
                </a:solidFill>
              </a:rPr>
              <a:t> </a:t>
            </a:r>
            <a:r>
              <a:rPr sz="1600" cap="small" dirty="0" err="1">
                <a:solidFill>
                  <a:srgbClr val="575F6D"/>
                </a:solidFill>
              </a:rPr>
              <a:t>ont</a:t>
            </a:r>
            <a:r>
              <a:rPr sz="1600" cap="small" dirty="0">
                <a:solidFill>
                  <a:srgbClr val="575F6D"/>
                </a:solidFill>
              </a:rPr>
              <a:t> </a:t>
            </a:r>
            <a:r>
              <a:rPr sz="1600" cap="small" dirty="0" err="1">
                <a:solidFill>
                  <a:srgbClr val="575F6D"/>
                </a:solidFill>
              </a:rPr>
              <a:t>été</a:t>
            </a:r>
            <a:r>
              <a:rPr sz="1600" cap="small" dirty="0">
                <a:solidFill>
                  <a:srgbClr val="575F6D"/>
                </a:solidFill>
              </a:rPr>
              <a:t> </a:t>
            </a:r>
            <a:r>
              <a:rPr sz="1600" cap="small" dirty="0" err="1" smtClean="0">
                <a:solidFill>
                  <a:srgbClr val="575F6D"/>
                </a:solidFill>
              </a:rPr>
              <a:t>publiés</a:t>
            </a:r>
            <a:r>
              <a:rPr lang="fr-FR" sz="1600" cap="small" dirty="0" smtClean="0">
                <a:solidFill>
                  <a:srgbClr val="575F6D"/>
                </a:solidFill>
              </a:rPr>
              <a:t> et sont opérationnels</a:t>
            </a:r>
            <a:r>
              <a:rPr sz="1600" cap="small" dirty="0" smtClean="0">
                <a:solidFill>
                  <a:srgbClr val="575F6D"/>
                </a:solidFill>
              </a:rPr>
              <a:t> </a:t>
            </a:r>
            <a:r>
              <a:rPr lang="fr-FR" sz="1600" cap="small" dirty="0" smtClean="0">
                <a:solidFill>
                  <a:srgbClr val="575F6D"/>
                </a:solidFill>
              </a:rPr>
              <a:t>du fait de la présence de l’annexe </a:t>
            </a:r>
            <a:r>
              <a:rPr lang="fr-FR" sz="1600" cap="small" dirty="0" err="1" smtClean="0">
                <a:solidFill>
                  <a:srgbClr val="575F6D"/>
                </a:solidFill>
              </a:rPr>
              <a:t>adequate</a:t>
            </a:r>
            <a:endParaRPr sz="1600" cap="small" dirty="0">
              <a:solidFill>
                <a:srgbClr val="575F6D"/>
              </a:solidFill>
            </a:endParaRPr>
          </a:p>
        </p:txBody>
      </p:sp>
      <p:graphicFrame>
        <p:nvGraphicFramePr>
          <p:cNvPr id="5" name="Tableau 4"/>
          <p:cNvGraphicFramePr>
            <a:graphicFrameLocks noGrp="1"/>
          </p:cNvGraphicFramePr>
          <p:nvPr/>
        </p:nvGraphicFramePr>
        <p:xfrm>
          <a:off x="1115616" y="1052733"/>
          <a:ext cx="6624736" cy="5427606"/>
        </p:xfrm>
        <a:graphic>
          <a:graphicData uri="http://schemas.openxmlformats.org/drawingml/2006/table">
            <a:tbl>
              <a:tblPr>
                <a:tableStyleId>{BC89EF96-8CEA-46FF-86C4-4CE0E7609802}</a:tableStyleId>
              </a:tblPr>
              <a:tblGrid>
                <a:gridCol w="3312368"/>
                <a:gridCol w="3312368"/>
              </a:tblGrid>
              <a:tr h="301534">
                <a:tc gridSpan="2">
                  <a:txBody>
                    <a:bodyPr/>
                    <a:lstStyle/>
                    <a:p>
                      <a:pPr algn="ctr">
                        <a:lnSpc>
                          <a:spcPct val="115000"/>
                        </a:lnSpc>
                        <a:spcAft>
                          <a:spcPts val="0"/>
                        </a:spcAft>
                      </a:pPr>
                      <a:r>
                        <a:rPr lang="fr-FR" sz="1000" b="1" dirty="0"/>
                        <a:t>Système d'équivalence entre corps d'Etat et cadres d'emplois territoriaux</a:t>
                      </a:r>
                      <a:endParaRPr lang="fr-FR" sz="1100" b="1" dirty="0">
                        <a:solidFill>
                          <a:srgbClr val="000000"/>
                        </a:solidFill>
                        <a:latin typeface="Calibri"/>
                        <a:ea typeface="Calibri"/>
                        <a:cs typeface="Times New Roman"/>
                      </a:endParaRPr>
                    </a:p>
                  </a:txBody>
                  <a:tcPr marL="68580" marR="68580" marT="0" marB="0"/>
                </a:tc>
                <a:tc hMerge="1">
                  <a:txBody>
                    <a:bodyPr/>
                    <a:lstStyle/>
                    <a:p>
                      <a:endParaRPr lang="fr-FR"/>
                    </a:p>
                  </a:txBody>
                  <a:tcPr/>
                </a:tc>
              </a:tr>
              <a:tr h="603067">
                <a:tc>
                  <a:txBody>
                    <a:bodyPr/>
                    <a:lstStyle/>
                    <a:p>
                      <a:pPr algn="ctr">
                        <a:lnSpc>
                          <a:spcPct val="115000"/>
                        </a:lnSpc>
                        <a:spcAft>
                          <a:spcPts val="1000"/>
                        </a:spcAft>
                      </a:pPr>
                      <a:r>
                        <a:rPr lang="fr-FR" sz="1000"/>
                        <a:t>Corps équivalent de la Fonction publique d’État</a:t>
                      </a:r>
                      <a:endParaRPr lang="fr-FR" sz="1100">
                        <a:solidFill>
                          <a:srgbClr val="000000"/>
                        </a:solidFill>
                        <a:latin typeface="Calibri"/>
                        <a:ea typeface="Calibri"/>
                        <a:cs typeface="Times New Roman"/>
                      </a:endParaRPr>
                    </a:p>
                  </a:txBody>
                  <a:tcPr marL="68580" marR="68580" marT="0" marB="0"/>
                </a:tc>
                <a:tc>
                  <a:txBody>
                    <a:bodyPr/>
                    <a:lstStyle/>
                    <a:p>
                      <a:pPr algn="ctr">
                        <a:lnSpc>
                          <a:spcPct val="115000"/>
                        </a:lnSpc>
                        <a:spcAft>
                          <a:spcPts val="1000"/>
                        </a:spcAft>
                      </a:pPr>
                      <a:r>
                        <a:rPr lang="fr-FR" sz="1000"/>
                        <a:t>Cadre d’emplois de référence dans la territoriale (selon le décret de 1991) </a:t>
                      </a:r>
                      <a:endParaRPr lang="fr-FR" sz="1100">
                        <a:solidFill>
                          <a:srgbClr val="000000"/>
                        </a:solidFill>
                        <a:latin typeface="Calibri"/>
                        <a:ea typeface="Calibri"/>
                        <a:cs typeface="Times New Roman"/>
                      </a:endParaRPr>
                    </a:p>
                  </a:txBody>
                  <a:tcPr marL="68580" marR="68580" marT="0" marB="0"/>
                </a:tc>
              </a:tr>
              <a:tr h="1507668">
                <a:tc>
                  <a:txBody>
                    <a:bodyPr/>
                    <a:lstStyle/>
                    <a:p>
                      <a:pPr>
                        <a:lnSpc>
                          <a:spcPct val="115000"/>
                        </a:lnSpc>
                        <a:spcAft>
                          <a:spcPts val="0"/>
                        </a:spcAft>
                      </a:pPr>
                      <a:r>
                        <a:rPr lang="fr-FR" sz="1000" dirty="0"/>
                        <a:t>Adjoints administratifs du ministère de </a:t>
                      </a:r>
                      <a:r>
                        <a:rPr lang="fr-FR" sz="1000" dirty="0" smtClean="0"/>
                        <a:t>l‘Intérieur </a:t>
                      </a:r>
                      <a:r>
                        <a:rPr lang="fr-FR" sz="1000" dirty="0"/>
                        <a:t>et de </a:t>
                      </a:r>
                      <a:r>
                        <a:rPr lang="fr-FR" sz="1000" dirty="0" smtClean="0"/>
                        <a:t>l‘Outre-mer </a:t>
                      </a:r>
                      <a:endParaRPr lang="fr-FR" sz="1100" dirty="0">
                        <a:solidFill>
                          <a:srgbClr val="000000"/>
                        </a:solidFill>
                        <a:latin typeface="Calibri"/>
                        <a:ea typeface="Calibri"/>
                        <a:cs typeface="Times New Roman"/>
                      </a:endParaRPr>
                    </a:p>
                  </a:txBody>
                  <a:tcPr marL="68580" marR="68580" marT="0" marB="0"/>
                </a:tc>
                <a:tc>
                  <a:txBody>
                    <a:bodyPr/>
                    <a:lstStyle/>
                    <a:p>
                      <a:pPr>
                        <a:lnSpc>
                          <a:spcPct val="115000"/>
                        </a:lnSpc>
                        <a:spcAft>
                          <a:spcPts val="0"/>
                        </a:spcAft>
                      </a:pPr>
                      <a:r>
                        <a:rPr lang="fr-FR" sz="1000" dirty="0"/>
                        <a:t>Adjoints administratifs territoriaux</a:t>
                      </a:r>
                      <a:br>
                        <a:rPr lang="fr-FR" sz="1000" dirty="0"/>
                      </a:br>
                      <a:r>
                        <a:rPr lang="fr-FR" sz="1000" dirty="0"/>
                        <a:t>Agents sociaux territoriaux</a:t>
                      </a:r>
                      <a:br>
                        <a:rPr lang="fr-FR" sz="1000" dirty="0"/>
                      </a:br>
                      <a:r>
                        <a:rPr lang="fr-FR" sz="1000" dirty="0"/>
                        <a:t>ATSEM</a:t>
                      </a:r>
                      <a:br>
                        <a:rPr lang="fr-FR" sz="1000" dirty="0"/>
                      </a:br>
                      <a:r>
                        <a:rPr lang="fr-FR" sz="1000" dirty="0"/>
                        <a:t>Opérateurs territoriaux des APS</a:t>
                      </a:r>
                      <a:br>
                        <a:rPr lang="fr-FR" sz="1000" dirty="0"/>
                      </a:br>
                      <a:r>
                        <a:rPr lang="fr-FR" sz="1000" dirty="0"/>
                        <a:t>Adjoints territoriaux d’animation </a:t>
                      </a:r>
                      <a:endParaRPr lang="fr-FR" sz="1100" dirty="0">
                        <a:solidFill>
                          <a:srgbClr val="000000"/>
                        </a:solidFill>
                        <a:latin typeface="Calibri"/>
                        <a:ea typeface="Calibri"/>
                        <a:cs typeface="Times New Roman"/>
                      </a:endParaRPr>
                    </a:p>
                  </a:txBody>
                  <a:tcPr marL="68580" marR="68580" marT="0" marB="0"/>
                </a:tc>
              </a:tr>
              <a:tr h="904601">
                <a:tc>
                  <a:txBody>
                    <a:bodyPr/>
                    <a:lstStyle/>
                    <a:p>
                      <a:pPr>
                        <a:lnSpc>
                          <a:spcPct val="115000"/>
                        </a:lnSpc>
                        <a:spcAft>
                          <a:spcPts val="0"/>
                        </a:spcAft>
                      </a:pPr>
                      <a:r>
                        <a:rPr lang="fr-FR" sz="1000" dirty="0"/>
                        <a:t>Secrétaires administratifs du ministère de </a:t>
                      </a:r>
                      <a:r>
                        <a:rPr lang="fr-FR" sz="1000" dirty="0" smtClean="0"/>
                        <a:t>l‘Intérieur </a:t>
                      </a:r>
                      <a:r>
                        <a:rPr lang="fr-FR" sz="1000" dirty="0"/>
                        <a:t>et de </a:t>
                      </a:r>
                      <a:r>
                        <a:rPr lang="fr-FR" sz="1000" dirty="0" smtClean="0"/>
                        <a:t>l‘Outre-mer </a:t>
                      </a:r>
                      <a:endParaRPr lang="fr-FR" sz="1100" dirty="0">
                        <a:solidFill>
                          <a:srgbClr val="000000"/>
                        </a:solidFill>
                        <a:latin typeface="Calibri"/>
                        <a:ea typeface="Calibri"/>
                        <a:cs typeface="Times New Roman"/>
                      </a:endParaRPr>
                    </a:p>
                  </a:txBody>
                  <a:tcPr marL="68580" marR="68580" marT="0" marB="0"/>
                </a:tc>
                <a:tc>
                  <a:txBody>
                    <a:bodyPr/>
                    <a:lstStyle/>
                    <a:p>
                      <a:pPr>
                        <a:lnSpc>
                          <a:spcPct val="115000"/>
                        </a:lnSpc>
                        <a:spcAft>
                          <a:spcPts val="0"/>
                        </a:spcAft>
                      </a:pPr>
                      <a:r>
                        <a:rPr lang="fr-FR" sz="1000"/>
                        <a:t>Rédacteurs territoriaux</a:t>
                      </a:r>
                      <a:br>
                        <a:rPr lang="fr-FR" sz="1000"/>
                      </a:br>
                      <a:r>
                        <a:rPr lang="fr-FR" sz="1000"/>
                        <a:t>Éducateurs des APS</a:t>
                      </a:r>
                      <a:br>
                        <a:rPr lang="fr-FR" sz="1000"/>
                      </a:br>
                      <a:r>
                        <a:rPr lang="fr-FR" sz="1000"/>
                        <a:t>Animateurs territoriaux </a:t>
                      </a:r>
                      <a:endParaRPr lang="fr-FR" sz="1100">
                        <a:solidFill>
                          <a:srgbClr val="000000"/>
                        </a:solidFill>
                        <a:latin typeface="Calibri"/>
                        <a:ea typeface="Calibri"/>
                        <a:cs typeface="Times New Roman"/>
                      </a:endParaRPr>
                    </a:p>
                  </a:txBody>
                  <a:tcPr marL="68580" marR="68580" marT="0" marB="0"/>
                </a:tc>
              </a:tr>
              <a:tr h="301534">
                <a:tc>
                  <a:txBody>
                    <a:bodyPr/>
                    <a:lstStyle/>
                    <a:p>
                      <a:pPr>
                        <a:lnSpc>
                          <a:spcPct val="115000"/>
                        </a:lnSpc>
                        <a:spcAft>
                          <a:spcPts val="0"/>
                        </a:spcAft>
                      </a:pPr>
                      <a:r>
                        <a:rPr lang="fr-FR" sz="1000"/>
                        <a:t>Attachés des administrations de l’État </a:t>
                      </a:r>
                      <a:endParaRPr lang="fr-FR" sz="1100">
                        <a:solidFill>
                          <a:srgbClr val="000000"/>
                        </a:solidFill>
                        <a:latin typeface="Calibri"/>
                        <a:ea typeface="Calibri"/>
                        <a:cs typeface="Times New Roman"/>
                      </a:endParaRPr>
                    </a:p>
                  </a:txBody>
                  <a:tcPr marL="68580" marR="68580" marT="0" marB="0"/>
                </a:tc>
                <a:tc>
                  <a:txBody>
                    <a:bodyPr/>
                    <a:lstStyle/>
                    <a:p>
                      <a:pPr>
                        <a:lnSpc>
                          <a:spcPct val="115000"/>
                        </a:lnSpc>
                        <a:spcAft>
                          <a:spcPts val="0"/>
                        </a:spcAft>
                      </a:pPr>
                      <a:r>
                        <a:rPr lang="fr-FR" sz="1000"/>
                        <a:t>Attachés et secrétaires de mairie </a:t>
                      </a:r>
                      <a:endParaRPr lang="fr-FR" sz="1100">
                        <a:solidFill>
                          <a:srgbClr val="000000"/>
                        </a:solidFill>
                        <a:latin typeface="Calibri"/>
                        <a:ea typeface="Calibri"/>
                        <a:cs typeface="Times New Roman"/>
                      </a:endParaRPr>
                    </a:p>
                  </a:txBody>
                  <a:tcPr marL="68580" marR="68580" marT="0" marB="0"/>
                </a:tc>
              </a:tr>
              <a:tr h="301534">
                <a:tc>
                  <a:txBody>
                    <a:bodyPr/>
                    <a:lstStyle/>
                    <a:p>
                      <a:pPr>
                        <a:lnSpc>
                          <a:spcPct val="115000"/>
                        </a:lnSpc>
                        <a:spcAft>
                          <a:spcPts val="0"/>
                        </a:spcAft>
                      </a:pPr>
                      <a:r>
                        <a:rPr lang="fr-FR" sz="1000"/>
                        <a:t>Conseillers techniques de service social</a:t>
                      </a:r>
                      <a:endParaRPr lang="fr-FR" sz="1100">
                        <a:solidFill>
                          <a:srgbClr val="000000"/>
                        </a:solidFill>
                        <a:latin typeface="Calibri"/>
                        <a:ea typeface="Calibri"/>
                        <a:cs typeface="Times New Roman"/>
                      </a:endParaRPr>
                    </a:p>
                  </a:txBody>
                  <a:tcPr marL="68580" marR="68580" marT="0" marB="0"/>
                </a:tc>
                <a:tc>
                  <a:txBody>
                    <a:bodyPr/>
                    <a:lstStyle/>
                    <a:p>
                      <a:pPr>
                        <a:lnSpc>
                          <a:spcPct val="115000"/>
                        </a:lnSpc>
                        <a:spcAft>
                          <a:spcPts val="0"/>
                        </a:spcAft>
                      </a:pPr>
                      <a:r>
                        <a:rPr lang="fr-FR" sz="1000"/>
                        <a:t>Conseillers territoriaux socio-éducatif</a:t>
                      </a:r>
                      <a:endParaRPr lang="fr-FR" sz="1100">
                        <a:solidFill>
                          <a:srgbClr val="000000"/>
                        </a:solidFill>
                        <a:latin typeface="Calibri"/>
                        <a:ea typeface="Calibri"/>
                        <a:cs typeface="Times New Roman"/>
                      </a:endParaRPr>
                    </a:p>
                  </a:txBody>
                  <a:tcPr marL="68580" marR="68580" marT="0" marB="0"/>
                </a:tc>
              </a:tr>
              <a:tr h="301534">
                <a:tc>
                  <a:txBody>
                    <a:bodyPr/>
                    <a:lstStyle/>
                    <a:p>
                      <a:pPr>
                        <a:lnSpc>
                          <a:spcPct val="115000"/>
                        </a:lnSpc>
                        <a:spcAft>
                          <a:spcPts val="0"/>
                        </a:spcAft>
                      </a:pPr>
                      <a:r>
                        <a:rPr lang="fr-FR" sz="1000"/>
                        <a:t>Administrateurs civils</a:t>
                      </a:r>
                      <a:endParaRPr lang="fr-FR" sz="1100">
                        <a:solidFill>
                          <a:srgbClr val="000000"/>
                        </a:solidFill>
                        <a:latin typeface="Calibri"/>
                        <a:ea typeface="Calibri"/>
                        <a:cs typeface="Times New Roman"/>
                      </a:endParaRPr>
                    </a:p>
                  </a:txBody>
                  <a:tcPr marL="68580" marR="68580" marT="0" marB="0"/>
                </a:tc>
                <a:tc>
                  <a:txBody>
                    <a:bodyPr/>
                    <a:lstStyle/>
                    <a:p>
                      <a:pPr>
                        <a:lnSpc>
                          <a:spcPct val="115000"/>
                        </a:lnSpc>
                        <a:spcAft>
                          <a:spcPts val="0"/>
                        </a:spcAft>
                      </a:pPr>
                      <a:r>
                        <a:rPr lang="fr-FR" sz="1000"/>
                        <a:t>Administrateurs territoriaux</a:t>
                      </a:r>
                      <a:endParaRPr lang="fr-FR" sz="1100">
                        <a:solidFill>
                          <a:srgbClr val="000000"/>
                        </a:solidFill>
                        <a:latin typeface="Calibri"/>
                        <a:ea typeface="Calibri"/>
                        <a:cs typeface="Times New Roman"/>
                      </a:endParaRPr>
                    </a:p>
                  </a:txBody>
                  <a:tcPr marL="68580" marR="68580" marT="0" marB="0"/>
                </a:tc>
              </a:tr>
              <a:tr h="603067">
                <a:tc>
                  <a:txBody>
                    <a:bodyPr/>
                    <a:lstStyle/>
                    <a:p>
                      <a:pPr>
                        <a:lnSpc>
                          <a:spcPct val="115000"/>
                        </a:lnSpc>
                        <a:spcAft>
                          <a:spcPts val="0"/>
                        </a:spcAft>
                      </a:pPr>
                      <a:r>
                        <a:rPr lang="fr-FR" sz="1000" dirty="0"/>
                        <a:t>Assistants de service social des administrations de l'Etat </a:t>
                      </a:r>
                      <a:endParaRPr lang="fr-FR" sz="1100" dirty="0">
                        <a:solidFill>
                          <a:srgbClr val="000000"/>
                        </a:solidFill>
                        <a:latin typeface="Calibri"/>
                        <a:ea typeface="Calibri"/>
                        <a:cs typeface="Times New Roman"/>
                      </a:endParaRPr>
                    </a:p>
                  </a:txBody>
                  <a:tcPr marL="68580" marR="68580" marT="0" marB="0"/>
                </a:tc>
                <a:tc>
                  <a:txBody>
                    <a:bodyPr/>
                    <a:lstStyle/>
                    <a:p>
                      <a:pPr>
                        <a:lnSpc>
                          <a:spcPct val="115000"/>
                        </a:lnSpc>
                        <a:spcAft>
                          <a:spcPts val="0"/>
                        </a:spcAft>
                      </a:pPr>
                      <a:r>
                        <a:rPr lang="fr-FR" sz="1000" dirty="0"/>
                        <a:t>Assistants territoriaux socio-éducatif</a:t>
                      </a:r>
                      <a:endParaRPr lang="fr-FR" sz="1100" dirty="0">
                        <a:solidFill>
                          <a:srgbClr val="000000"/>
                        </a:solidFill>
                        <a:latin typeface="Calibri"/>
                        <a:ea typeface="Calibri"/>
                        <a:cs typeface="Times New Roman"/>
                      </a:endParaRPr>
                    </a:p>
                  </a:txBody>
                  <a:tcPr marL="68580" marR="68580" marT="0" marB="0"/>
                </a:tc>
              </a:tr>
              <a:tr h="603067">
                <a:tc>
                  <a:txBody>
                    <a:bodyPr/>
                    <a:lstStyle/>
                    <a:p>
                      <a:pPr>
                        <a:lnSpc>
                          <a:spcPct val="115000"/>
                        </a:lnSpc>
                        <a:spcAft>
                          <a:spcPts val="0"/>
                        </a:spcAft>
                      </a:pPr>
                      <a:r>
                        <a:rPr lang="fr-FR" sz="1000" b="0" dirty="0" smtClean="0"/>
                        <a:t>Techniciens supérieurs du développement durable (une erreur figure dans le décret 91-875 qui mentionne</a:t>
                      </a:r>
                      <a:r>
                        <a:rPr lang="fr-FR" sz="1000" b="0" baseline="0" dirty="0" smtClean="0"/>
                        <a:t> des corps de référence disparus)</a:t>
                      </a:r>
                      <a:endParaRPr lang="fr-FR" sz="1000" b="0" dirty="0">
                        <a:solidFill>
                          <a:srgbClr val="000000"/>
                        </a:solidFill>
                        <a:latin typeface="Calibri"/>
                        <a:ea typeface="Calibri"/>
                        <a:cs typeface="Times New Roman"/>
                      </a:endParaRPr>
                    </a:p>
                  </a:txBody>
                  <a:tcPr marL="68580" marR="68580" marT="0" marB="0"/>
                </a:tc>
                <a:tc>
                  <a:txBody>
                    <a:bodyPr/>
                    <a:lstStyle/>
                    <a:p>
                      <a:pPr>
                        <a:lnSpc>
                          <a:spcPct val="115000"/>
                        </a:lnSpc>
                        <a:spcAft>
                          <a:spcPts val="0"/>
                        </a:spcAft>
                      </a:pPr>
                      <a:r>
                        <a:rPr lang="fr-FR" sz="1000" b="0" dirty="0" smtClean="0">
                          <a:solidFill>
                            <a:srgbClr val="000000"/>
                          </a:solidFill>
                          <a:latin typeface="Century Schoolbook" pitchFamily="18" charset="0"/>
                          <a:ea typeface="Calibri"/>
                          <a:cs typeface="Times New Roman"/>
                        </a:rPr>
                        <a:t>Techniciens</a:t>
                      </a:r>
                      <a:r>
                        <a:rPr lang="fr-FR" sz="1000" b="0" baseline="0" dirty="0" smtClean="0">
                          <a:solidFill>
                            <a:srgbClr val="000000"/>
                          </a:solidFill>
                          <a:latin typeface="Century Schoolbook" pitchFamily="18" charset="0"/>
                          <a:ea typeface="Calibri"/>
                          <a:cs typeface="Times New Roman"/>
                        </a:rPr>
                        <a:t> territoriaux</a:t>
                      </a:r>
                      <a:endParaRPr lang="fr-FR" sz="1000" b="0" dirty="0">
                        <a:solidFill>
                          <a:srgbClr val="000000"/>
                        </a:solidFill>
                        <a:latin typeface="Century Schoolbook" pitchFamily="18" charset="0"/>
                        <a:ea typeface="Calibri"/>
                        <a:cs typeface="Times New Roman"/>
                      </a:endParaRPr>
                    </a:p>
                  </a:txBody>
                  <a:tcPr marL="68580" marR="68580" marT="0" marB="0"/>
                </a:tc>
              </a:tr>
            </a:tbl>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a:solidFill>
                  <a:srgbClr val="575F6D"/>
                </a:solidFill>
              </a:rPr>
              <a:t>LA Problématique spécifique des agents percevant la pfr</a:t>
            </a:r>
          </a:p>
        </p:txBody>
      </p:sp>
      <p:sp>
        <p:nvSpPr>
          <p:cNvPr id="130" name="Shape 130"/>
          <p:cNvSpPr>
            <a:spLocks noGrp="1"/>
          </p:cNvSpPr>
          <p:nvPr>
            <p:ph sz="quarter" idx="1"/>
          </p:nvPr>
        </p:nvSpPr>
        <p:spPr>
          <a:xfrm>
            <a:off x="457200" y="1600200"/>
            <a:ext cx="7467600" cy="4873625"/>
          </a:xfrm>
          <a:prstGeom prst="rect">
            <a:avLst/>
          </a:prstGeom>
        </p:spPr>
        <p:txBody>
          <a:bodyPr lIns="0" tIns="0" rIns="0" bIns="0">
            <a:normAutofit/>
          </a:bodyPr>
          <a:lstStyle/>
          <a:p>
            <a:pPr marL="132429" lvl="0" indent="-132429" algn="just" defTabSz="886968">
              <a:lnSpc>
                <a:spcPct val="110000"/>
              </a:lnSpc>
              <a:spcBef>
                <a:spcPts val="500"/>
              </a:spcBef>
              <a:buFont typeface="Courier New"/>
              <a:buChar char="o"/>
              <a:defRPr sz="1800"/>
            </a:pPr>
            <a:r>
              <a:rPr sz="1200" dirty="0">
                <a:solidFill>
                  <a:schemeClr val="tx1"/>
                </a:solidFill>
              </a:rPr>
              <a:t>Le </a:t>
            </a:r>
            <a:r>
              <a:rPr sz="1200" dirty="0" err="1">
                <a:solidFill>
                  <a:schemeClr val="tx1"/>
                </a:solidFill>
              </a:rPr>
              <a:t>pouvoir</a:t>
            </a:r>
            <a:r>
              <a:rPr sz="1200" dirty="0">
                <a:solidFill>
                  <a:schemeClr val="tx1"/>
                </a:solidFill>
              </a:rPr>
              <a:t> </a:t>
            </a:r>
            <a:r>
              <a:rPr sz="1200" dirty="0" err="1">
                <a:solidFill>
                  <a:schemeClr val="tx1"/>
                </a:solidFill>
              </a:rPr>
              <a:t>réglementaire</a:t>
            </a:r>
            <a:r>
              <a:rPr sz="1200" dirty="0">
                <a:solidFill>
                  <a:schemeClr val="tx1"/>
                </a:solidFill>
              </a:rPr>
              <a:t> </a:t>
            </a:r>
            <a:r>
              <a:rPr sz="1200" dirty="0" err="1">
                <a:solidFill>
                  <a:schemeClr val="tx1"/>
                </a:solidFill>
              </a:rPr>
              <a:t>prévoyait</a:t>
            </a:r>
            <a:r>
              <a:rPr sz="1200" dirty="0">
                <a:solidFill>
                  <a:schemeClr val="tx1"/>
                </a:solidFill>
              </a:rPr>
              <a:t> </a:t>
            </a:r>
            <a:r>
              <a:rPr sz="1200" dirty="0" err="1">
                <a:solidFill>
                  <a:schemeClr val="tx1"/>
                </a:solidFill>
              </a:rPr>
              <a:t>l'abrogation</a:t>
            </a:r>
            <a:r>
              <a:rPr sz="1200" dirty="0">
                <a:solidFill>
                  <a:schemeClr val="tx1"/>
                </a:solidFill>
              </a:rPr>
              <a:t> du </a:t>
            </a:r>
            <a:r>
              <a:rPr sz="1200" dirty="0" err="1">
                <a:solidFill>
                  <a:schemeClr val="tx1"/>
                </a:solidFill>
              </a:rPr>
              <a:t>décret</a:t>
            </a:r>
            <a:r>
              <a:rPr sz="1200" dirty="0">
                <a:solidFill>
                  <a:schemeClr val="tx1"/>
                </a:solidFill>
              </a:rPr>
              <a:t> </a:t>
            </a:r>
            <a:r>
              <a:rPr sz="1200" dirty="0" err="1">
                <a:solidFill>
                  <a:schemeClr val="tx1"/>
                </a:solidFill>
              </a:rPr>
              <a:t>relatif</a:t>
            </a:r>
            <a:r>
              <a:rPr sz="1200" dirty="0">
                <a:solidFill>
                  <a:schemeClr val="tx1"/>
                </a:solidFill>
              </a:rPr>
              <a:t> à la PFR à </a:t>
            </a:r>
            <a:r>
              <a:rPr sz="1200" dirty="0" err="1">
                <a:solidFill>
                  <a:schemeClr val="tx1"/>
                </a:solidFill>
              </a:rPr>
              <a:t>compter</a:t>
            </a:r>
            <a:r>
              <a:rPr sz="1200" dirty="0">
                <a:solidFill>
                  <a:schemeClr val="tx1"/>
                </a:solidFill>
              </a:rPr>
              <a:t> du 1</a:t>
            </a:r>
            <a:r>
              <a:rPr sz="1200" baseline="29938" dirty="0">
                <a:solidFill>
                  <a:schemeClr val="tx1"/>
                </a:solidFill>
              </a:rPr>
              <a:t>er</a:t>
            </a:r>
            <a:r>
              <a:rPr sz="1200" dirty="0">
                <a:solidFill>
                  <a:schemeClr val="tx1"/>
                </a:solidFill>
              </a:rPr>
              <a:t> </a:t>
            </a:r>
            <a:r>
              <a:rPr sz="1200" dirty="0" err="1">
                <a:solidFill>
                  <a:schemeClr val="tx1"/>
                </a:solidFill>
              </a:rPr>
              <a:t>juillet</a:t>
            </a:r>
            <a:r>
              <a:rPr sz="1200" dirty="0">
                <a:solidFill>
                  <a:schemeClr val="tx1"/>
                </a:solidFill>
              </a:rPr>
              <a:t> 2015. La </a:t>
            </a:r>
            <a:r>
              <a:rPr sz="1200" dirty="0" err="1">
                <a:solidFill>
                  <a:schemeClr val="tx1"/>
                </a:solidFill>
              </a:rPr>
              <a:t>lettre</a:t>
            </a:r>
            <a:r>
              <a:rPr sz="1200" dirty="0">
                <a:solidFill>
                  <a:schemeClr val="tx1"/>
                </a:solidFill>
              </a:rPr>
              <a:t> </a:t>
            </a:r>
            <a:r>
              <a:rPr sz="1200" dirty="0" err="1">
                <a:solidFill>
                  <a:schemeClr val="tx1"/>
                </a:solidFill>
              </a:rPr>
              <a:t>circulaire</a:t>
            </a:r>
            <a:r>
              <a:rPr sz="1200" dirty="0">
                <a:solidFill>
                  <a:schemeClr val="tx1"/>
                </a:solidFill>
              </a:rPr>
              <a:t> de la DGAFP du 17 </a:t>
            </a:r>
            <a:r>
              <a:rPr sz="1200" dirty="0" err="1">
                <a:solidFill>
                  <a:schemeClr val="tx1"/>
                </a:solidFill>
              </a:rPr>
              <a:t>avril</a:t>
            </a:r>
            <a:r>
              <a:rPr sz="1200" dirty="0">
                <a:solidFill>
                  <a:schemeClr val="tx1"/>
                </a:solidFill>
              </a:rPr>
              <a:t> 2015 </a:t>
            </a:r>
            <a:r>
              <a:rPr sz="1200" dirty="0" err="1" smtClean="0">
                <a:solidFill>
                  <a:schemeClr val="tx1"/>
                </a:solidFill>
              </a:rPr>
              <a:t>prévo</a:t>
            </a:r>
            <a:r>
              <a:rPr lang="fr-FR" sz="1200" dirty="0" err="1" smtClean="0">
                <a:solidFill>
                  <a:schemeClr val="tx1"/>
                </a:solidFill>
              </a:rPr>
              <a:t>yai</a:t>
            </a:r>
            <a:r>
              <a:rPr sz="1200" dirty="0" smtClean="0">
                <a:solidFill>
                  <a:schemeClr val="tx1"/>
                </a:solidFill>
              </a:rPr>
              <a:t>t </a:t>
            </a:r>
            <a:r>
              <a:rPr sz="1200" dirty="0" err="1">
                <a:solidFill>
                  <a:schemeClr val="tx1"/>
                </a:solidFill>
              </a:rPr>
              <a:t>cependant</a:t>
            </a:r>
            <a:r>
              <a:rPr sz="1200" dirty="0">
                <a:solidFill>
                  <a:schemeClr val="tx1"/>
                </a:solidFill>
              </a:rPr>
              <a:t> un report au 1</a:t>
            </a:r>
            <a:r>
              <a:rPr sz="1200" baseline="29938" dirty="0">
                <a:solidFill>
                  <a:schemeClr val="tx1"/>
                </a:solidFill>
              </a:rPr>
              <a:t>er</a:t>
            </a:r>
            <a:r>
              <a:rPr sz="1200" dirty="0">
                <a:solidFill>
                  <a:schemeClr val="tx1"/>
                </a:solidFill>
              </a:rPr>
              <a:t> </a:t>
            </a:r>
            <a:r>
              <a:rPr sz="1200" dirty="0" err="1">
                <a:solidFill>
                  <a:schemeClr val="tx1"/>
                </a:solidFill>
              </a:rPr>
              <a:t>janvier</a:t>
            </a:r>
            <a:r>
              <a:rPr sz="1200" dirty="0">
                <a:solidFill>
                  <a:schemeClr val="tx1"/>
                </a:solidFill>
              </a:rPr>
              <a:t> 2016 </a:t>
            </a:r>
            <a:r>
              <a:rPr sz="1200" dirty="0" err="1">
                <a:solidFill>
                  <a:schemeClr val="tx1"/>
                </a:solidFill>
              </a:rPr>
              <a:t>hormis</a:t>
            </a:r>
            <a:r>
              <a:rPr sz="1200" dirty="0">
                <a:solidFill>
                  <a:schemeClr val="tx1"/>
                </a:solidFill>
              </a:rPr>
              <a:t> pour les </a:t>
            </a:r>
            <a:r>
              <a:rPr sz="1200" dirty="0" err="1">
                <a:solidFill>
                  <a:schemeClr val="tx1"/>
                </a:solidFill>
              </a:rPr>
              <a:t>administrateurs</a:t>
            </a:r>
            <a:r>
              <a:rPr sz="1200" dirty="0">
                <a:solidFill>
                  <a:schemeClr val="tx1"/>
                </a:solidFill>
              </a:rPr>
              <a:t> </a:t>
            </a:r>
            <a:r>
              <a:rPr sz="1200" dirty="0" err="1" smtClean="0">
                <a:solidFill>
                  <a:schemeClr val="tx1"/>
                </a:solidFill>
              </a:rPr>
              <a:t>civils</a:t>
            </a:r>
            <a:r>
              <a:rPr lang="fr-FR" sz="1200" dirty="0" smtClean="0">
                <a:solidFill>
                  <a:schemeClr val="tx1"/>
                </a:solidFill>
              </a:rPr>
              <a:t> (équivalent </a:t>
            </a:r>
            <a:r>
              <a:rPr sz="1200" dirty="0" smtClean="0">
                <a:solidFill>
                  <a:schemeClr val="tx1"/>
                </a:solidFill>
              </a:rPr>
              <a:t>des </a:t>
            </a:r>
            <a:r>
              <a:rPr sz="1200" dirty="0" err="1">
                <a:solidFill>
                  <a:schemeClr val="tx1"/>
                </a:solidFill>
              </a:rPr>
              <a:t>administrateurs</a:t>
            </a:r>
            <a:r>
              <a:rPr sz="1200" dirty="0">
                <a:solidFill>
                  <a:schemeClr val="tx1"/>
                </a:solidFill>
              </a:rPr>
              <a:t> </a:t>
            </a:r>
            <a:r>
              <a:rPr sz="1200" dirty="0" err="1" smtClean="0">
                <a:solidFill>
                  <a:schemeClr val="tx1"/>
                </a:solidFill>
              </a:rPr>
              <a:t>territoriaux</a:t>
            </a:r>
            <a:r>
              <a:rPr lang="fr-FR" sz="1200" dirty="0" smtClean="0">
                <a:solidFill>
                  <a:schemeClr val="tx1"/>
                </a:solidFill>
              </a:rPr>
              <a:t>). Ce report étant devenu effectif, le versement de la PFR est privé de base légale</a:t>
            </a:r>
            <a:endParaRPr sz="1200" dirty="0">
              <a:solidFill>
                <a:schemeClr val="tx1"/>
              </a:solidFill>
            </a:endParaRPr>
          </a:p>
          <a:p>
            <a:pPr marL="264858" lvl="0" indent="-264858" algn="just" defTabSz="886968">
              <a:lnSpc>
                <a:spcPct val="110000"/>
              </a:lnSpc>
              <a:spcBef>
                <a:spcPts val="500"/>
              </a:spcBef>
              <a:buFont typeface="Courier New"/>
              <a:buChar char="o"/>
              <a:defRPr sz="1800"/>
            </a:pPr>
            <a:endParaRPr sz="1200" dirty="0"/>
          </a:p>
          <a:p>
            <a:pPr marL="132429" lvl="0" indent="-132429" algn="just" defTabSz="886968">
              <a:lnSpc>
                <a:spcPct val="110000"/>
              </a:lnSpc>
              <a:spcBef>
                <a:spcPts val="500"/>
              </a:spcBef>
              <a:buFont typeface="Courier New"/>
              <a:buChar char="o"/>
              <a:defRPr sz="1800"/>
            </a:pPr>
            <a:r>
              <a:rPr sz="1200" dirty="0">
                <a:solidFill>
                  <a:schemeClr val="tx1"/>
                </a:solidFill>
              </a:rPr>
              <a:t>Les </a:t>
            </a:r>
            <a:r>
              <a:rPr sz="1200" dirty="0" err="1">
                <a:solidFill>
                  <a:schemeClr val="tx1"/>
                </a:solidFill>
              </a:rPr>
              <a:t>collectivités</a:t>
            </a:r>
            <a:r>
              <a:rPr sz="1200" dirty="0">
                <a:solidFill>
                  <a:schemeClr val="tx1"/>
                </a:solidFill>
              </a:rPr>
              <a:t> </a:t>
            </a:r>
            <a:r>
              <a:rPr sz="1200" dirty="0" err="1">
                <a:solidFill>
                  <a:schemeClr val="tx1"/>
                </a:solidFill>
              </a:rPr>
              <a:t>territoriales</a:t>
            </a:r>
            <a:r>
              <a:rPr sz="1200" dirty="0">
                <a:solidFill>
                  <a:schemeClr val="tx1"/>
                </a:solidFill>
              </a:rPr>
              <a:t> qui </a:t>
            </a:r>
            <a:r>
              <a:rPr sz="1200" dirty="0" err="1">
                <a:solidFill>
                  <a:schemeClr val="tx1"/>
                </a:solidFill>
              </a:rPr>
              <a:t>versent</a:t>
            </a:r>
            <a:r>
              <a:rPr sz="1200" dirty="0">
                <a:solidFill>
                  <a:schemeClr val="tx1"/>
                </a:solidFill>
              </a:rPr>
              <a:t> </a:t>
            </a:r>
            <a:r>
              <a:rPr sz="1200" dirty="0" err="1">
                <a:solidFill>
                  <a:schemeClr val="tx1"/>
                </a:solidFill>
              </a:rPr>
              <a:t>cette</a:t>
            </a:r>
            <a:r>
              <a:rPr sz="1200" dirty="0">
                <a:solidFill>
                  <a:schemeClr val="tx1"/>
                </a:solidFill>
              </a:rPr>
              <a:t> prime à </a:t>
            </a:r>
            <a:r>
              <a:rPr sz="1200" dirty="0" err="1">
                <a:solidFill>
                  <a:schemeClr val="tx1"/>
                </a:solidFill>
              </a:rPr>
              <a:t>leurs</a:t>
            </a:r>
            <a:r>
              <a:rPr sz="1200" dirty="0">
                <a:solidFill>
                  <a:schemeClr val="tx1"/>
                </a:solidFill>
              </a:rPr>
              <a:t> agents ne </a:t>
            </a:r>
            <a:r>
              <a:rPr sz="1200" dirty="0" err="1">
                <a:solidFill>
                  <a:schemeClr val="tx1"/>
                </a:solidFill>
              </a:rPr>
              <a:t>pourraient</a:t>
            </a:r>
            <a:r>
              <a:rPr sz="1200" dirty="0">
                <a:solidFill>
                  <a:schemeClr val="tx1"/>
                </a:solidFill>
              </a:rPr>
              <a:t> </a:t>
            </a:r>
            <a:r>
              <a:rPr sz="1200" dirty="0" err="1">
                <a:solidFill>
                  <a:schemeClr val="tx1"/>
                </a:solidFill>
              </a:rPr>
              <a:t>donc</a:t>
            </a:r>
            <a:r>
              <a:rPr sz="1200" dirty="0">
                <a:solidFill>
                  <a:schemeClr val="tx1"/>
                </a:solidFill>
              </a:rPr>
              <a:t> plus en </a:t>
            </a:r>
            <a:r>
              <a:rPr sz="1200" dirty="0" err="1">
                <a:solidFill>
                  <a:schemeClr val="tx1"/>
                </a:solidFill>
              </a:rPr>
              <a:t>principe</a:t>
            </a:r>
            <a:r>
              <a:rPr sz="1200" dirty="0">
                <a:solidFill>
                  <a:schemeClr val="tx1"/>
                </a:solidFill>
              </a:rPr>
              <a:t>, à </a:t>
            </a:r>
            <a:r>
              <a:rPr sz="1200" dirty="0" err="1">
                <a:solidFill>
                  <a:schemeClr val="tx1"/>
                </a:solidFill>
              </a:rPr>
              <a:t>partir</a:t>
            </a:r>
            <a:r>
              <a:rPr sz="1200" dirty="0">
                <a:solidFill>
                  <a:schemeClr val="tx1"/>
                </a:solidFill>
              </a:rPr>
              <a:t> de </a:t>
            </a:r>
            <a:r>
              <a:rPr sz="1200" dirty="0" err="1">
                <a:solidFill>
                  <a:schemeClr val="tx1"/>
                </a:solidFill>
              </a:rPr>
              <a:t>cette</a:t>
            </a:r>
            <a:r>
              <a:rPr sz="1200" dirty="0">
                <a:solidFill>
                  <a:schemeClr val="tx1"/>
                </a:solidFill>
              </a:rPr>
              <a:t> date, continuer à le faire. </a:t>
            </a:r>
            <a:r>
              <a:rPr sz="1200" dirty="0" err="1">
                <a:solidFill>
                  <a:schemeClr val="tx1"/>
                </a:solidFill>
              </a:rPr>
              <a:t>L’abrogation</a:t>
            </a:r>
            <a:r>
              <a:rPr sz="1200" dirty="0">
                <a:solidFill>
                  <a:schemeClr val="tx1"/>
                </a:solidFill>
              </a:rPr>
              <a:t> de la PFR </a:t>
            </a:r>
            <a:r>
              <a:rPr sz="1200" dirty="0" err="1">
                <a:solidFill>
                  <a:schemeClr val="tx1"/>
                </a:solidFill>
              </a:rPr>
              <a:t>implique</a:t>
            </a:r>
            <a:r>
              <a:rPr sz="1200" dirty="0">
                <a:solidFill>
                  <a:schemeClr val="tx1"/>
                </a:solidFill>
              </a:rPr>
              <a:t> </a:t>
            </a:r>
            <a:r>
              <a:rPr sz="1200" dirty="0" err="1">
                <a:solidFill>
                  <a:schemeClr val="tx1"/>
                </a:solidFill>
              </a:rPr>
              <a:t>que</a:t>
            </a:r>
            <a:r>
              <a:rPr sz="1200" dirty="0">
                <a:solidFill>
                  <a:schemeClr val="tx1"/>
                </a:solidFill>
              </a:rPr>
              <a:t> les </a:t>
            </a:r>
            <a:r>
              <a:rPr sz="1200" dirty="0" err="1">
                <a:solidFill>
                  <a:schemeClr val="tx1"/>
                </a:solidFill>
              </a:rPr>
              <a:t>collectivités</a:t>
            </a:r>
            <a:r>
              <a:rPr sz="1200" dirty="0">
                <a:solidFill>
                  <a:schemeClr val="tx1"/>
                </a:solidFill>
              </a:rPr>
              <a:t> qui </a:t>
            </a:r>
            <a:r>
              <a:rPr sz="1200" dirty="0" err="1">
                <a:solidFill>
                  <a:schemeClr val="tx1"/>
                </a:solidFill>
              </a:rPr>
              <a:t>avaient</a:t>
            </a:r>
            <a:r>
              <a:rPr sz="1200" dirty="0">
                <a:solidFill>
                  <a:schemeClr val="tx1"/>
                </a:solidFill>
              </a:rPr>
              <a:t> </a:t>
            </a:r>
            <a:r>
              <a:rPr sz="1200" dirty="0" err="1">
                <a:solidFill>
                  <a:schemeClr val="tx1"/>
                </a:solidFill>
              </a:rPr>
              <a:t>mis</a:t>
            </a:r>
            <a:r>
              <a:rPr sz="1200" dirty="0">
                <a:solidFill>
                  <a:schemeClr val="tx1"/>
                </a:solidFill>
              </a:rPr>
              <a:t> en place la PFR </a:t>
            </a:r>
            <a:r>
              <a:rPr sz="1200" dirty="0" smtClean="0">
                <a:solidFill>
                  <a:schemeClr val="tx1"/>
                </a:solidFill>
              </a:rPr>
              <a:t>d</a:t>
            </a:r>
            <a:r>
              <a:rPr lang="fr-FR" sz="1200" dirty="0" err="1" smtClean="0">
                <a:solidFill>
                  <a:schemeClr val="tx1"/>
                </a:solidFill>
              </a:rPr>
              <a:t>oiv</a:t>
            </a:r>
            <a:r>
              <a:rPr sz="1200" dirty="0" err="1" smtClean="0">
                <a:solidFill>
                  <a:schemeClr val="tx1"/>
                </a:solidFill>
              </a:rPr>
              <a:t>ent</a:t>
            </a:r>
            <a:r>
              <a:rPr sz="1200" dirty="0" smtClean="0">
                <a:solidFill>
                  <a:schemeClr val="tx1"/>
                </a:solidFill>
              </a:rPr>
              <a:t> </a:t>
            </a:r>
            <a:r>
              <a:rPr sz="1200" dirty="0">
                <a:solidFill>
                  <a:schemeClr val="tx1"/>
                </a:solidFill>
              </a:rPr>
              <a:t>au 1</a:t>
            </a:r>
            <a:r>
              <a:rPr sz="1200" baseline="29938" dirty="0">
                <a:solidFill>
                  <a:schemeClr val="tx1"/>
                </a:solidFill>
              </a:rPr>
              <a:t>er</a:t>
            </a:r>
            <a:r>
              <a:rPr sz="1200" dirty="0">
                <a:solidFill>
                  <a:schemeClr val="tx1"/>
                </a:solidFill>
              </a:rPr>
              <a:t> </a:t>
            </a:r>
            <a:r>
              <a:rPr sz="1200" dirty="0" smtClean="0">
                <a:solidFill>
                  <a:schemeClr val="tx1"/>
                </a:solidFill>
              </a:rPr>
              <a:t>j</a:t>
            </a:r>
            <a:r>
              <a:rPr lang="fr-FR" sz="1200" dirty="0" err="1" smtClean="0">
                <a:solidFill>
                  <a:schemeClr val="tx1"/>
                </a:solidFill>
              </a:rPr>
              <a:t>anvier</a:t>
            </a:r>
            <a:r>
              <a:rPr sz="1200" dirty="0" smtClean="0">
                <a:solidFill>
                  <a:schemeClr val="tx1"/>
                </a:solidFill>
              </a:rPr>
              <a:t> 201</a:t>
            </a:r>
            <a:r>
              <a:rPr lang="fr-FR" sz="1200" dirty="0" smtClean="0">
                <a:solidFill>
                  <a:schemeClr val="tx1"/>
                </a:solidFill>
              </a:rPr>
              <a:t>6</a:t>
            </a:r>
            <a:r>
              <a:rPr sz="1200" dirty="0" smtClean="0">
                <a:solidFill>
                  <a:schemeClr val="tx1"/>
                </a:solidFill>
              </a:rPr>
              <a:t> </a:t>
            </a:r>
            <a:r>
              <a:rPr sz="1200" dirty="0" err="1">
                <a:solidFill>
                  <a:schemeClr val="tx1"/>
                </a:solidFill>
              </a:rPr>
              <a:t>remplacer</a:t>
            </a:r>
            <a:r>
              <a:rPr sz="1200" dirty="0">
                <a:solidFill>
                  <a:schemeClr val="tx1"/>
                </a:solidFill>
              </a:rPr>
              <a:t> </a:t>
            </a:r>
            <a:r>
              <a:rPr sz="1200" dirty="0" err="1">
                <a:solidFill>
                  <a:schemeClr val="tx1"/>
                </a:solidFill>
              </a:rPr>
              <a:t>celle-ci</a:t>
            </a:r>
            <a:r>
              <a:rPr sz="1200" dirty="0">
                <a:solidFill>
                  <a:schemeClr val="tx1"/>
                </a:solidFill>
              </a:rPr>
              <a:t> par </a:t>
            </a:r>
            <a:r>
              <a:rPr sz="1200" dirty="0" err="1">
                <a:solidFill>
                  <a:schemeClr val="tx1"/>
                </a:solidFill>
              </a:rPr>
              <a:t>l’IFSE</a:t>
            </a:r>
            <a:r>
              <a:rPr sz="1200" dirty="0">
                <a:solidFill>
                  <a:schemeClr val="tx1"/>
                </a:solidFill>
              </a:rPr>
              <a:t>. </a:t>
            </a:r>
            <a:r>
              <a:rPr sz="1200" dirty="0" err="1">
                <a:solidFill>
                  <a:schemeClr val="tx1"/>
                </a:solidFill>
              </a:rPr>
              <a:t>Néanmoins</a:t>
            </a:r>
            <a:r>
              <a:rPr sz="1200" dirty="0">
                <a:solidFill>
                  <a:schemeClr val="tx1"/>
                </a:solidFill>
              </a:rPr>
              <a:t> pour des raisons </a:t>
            </a:r>
            <a:r>
              <a:rPr sz="1200" dirty="0" err="1">
                <a:solidFill>
                  <a:schemeClr val="tx1"/>
                </a:solidFill>
              </a:rPr>
              <a:t>pratiques</a:t>
            </a:r>
            <a:r>
              <a:rPr sz="1200" dirty="0">
                <a:solidFill>
                  <a:schemeClr val="tx1"/>
                </a:solidFill>
              </a:rPr>
              <a:t> et </a:t>
            </a:r>
            <a:r>
              <a:rPr sz="1200" dirty="0" err="1">
                <a:solidFill>
                  <a:schemeClr val="tx1"/>
                </a:solidFill>
              </a:rPr>
              <a:t>d’équité</a:t>
            </a:r>
            <a:r>
              <a:rPr sz="1200" dirty="0">
                <a:solidFill>
                  <a:schemeClr val="tx1"/>
                </a:solidFill>
              </a:rPr>
              <a:t>, </a:t>
            </a:r>
            <a:r>
              <a:rPr sz="1200" dirty="0" err="1">
                <a:solidFill>
                  <a:schemeClr val="tx1"/>
                </a:solidFill>
              </a:rPr>
              <a:t>il</a:t>
            </a:r>
            <a:r>
              <a:rPr sz="1200" dirty="0">
                <a:solidFill>
                  <a:schemeClr val="tx1"/>
                </a:solidFill>
              </a:rPr>
              <a:t> </a:t>
            </a:r>
            <a:r>
              <a:rPr sz="1200" dirty="0" err="1">
                <a:solidFill>
                  <a:schemeClr val="tx1"/>
                </a:solidFill>
              </a:rPr>
              <a:t>convient</a:t>
            </a:r>
            <a:r>
              <a:rPr sz="1200" dirty="0">
                <a:solidFill>
                  <a:schemeClr val="tx1"/>
                </a:solidFill>
              </a:rPr>
              <a:t> de </a:t>
            </a:r>
            <a:r>
              <a:rPr sz="1200" dirty="0" err="1">
                <a:solidFill>
                  <a:schemeClr val="tx1"/>
                </a:solidFill>
              </a:rPr>
              <a:t>maintenir</a:t>
            </a:r>
            <a:r>
              <a:rPr sz="1200" dirty="0">
                <a:solidFill>
                  <a:schemeClr val="tx1"/>
                </a:solidFill>
              </a:rPr>
              <a:t> la PFR </a:t>
            </a:r>
            <a:r>
              <a:rPr sz="1200" dirty="0" err="1">
                <a:solidFill>
                  <a:schemeClr val="tx1"/>
                </a:solidFill>
              </a:rPr>
              <a:t>jusqu’à</a:t>
            </a:r>
            <a:r>
              <a:rPr sz="1200" dirty="0">
                <a:solidFill>
                  <a:schemeClr val="tx1"/>
                </a:solidFill>
              </a:rPr>
              <a:t> </a:t>
            </a:r>
            <a:r>
              <a:rPr sz="1200" dirty="0" err="1">
                <a:solidFill>
                  <a:schemeClr val="tx1"/>
                </a:solidFill>
              </a:rPr>
              <a:t>ce</a:t>
            </a:r>
            <a:r>
              <a:rPr sz="1200" dirty="0">
                <a:solidFill>
                  <a:schemeClr val="tx1"/>
                </a:solidFill>
              </a:rPr>
              <a:t> </a:t>
            </a:r>
            <a:r>
              <a:rPr sz="1200" dirty="0" err="1">
                <a:solidFill>
                  <a:schemeClr val="tx1"/>
                </a:solidFill>
              </a:rPr>
              <a:t>que</a:t>
            </a:r>
            <a:r>
              <a:rPr sz="1200" dirty="0">
                <a:solidFill>
                  <a:schemeClr val="tx1"/>
                </a:solidFill>
              </a:rPr>
              <a:t> le </a:t>
            </a:r>
            <a:r>
              <a:rPr sz="1200" dirty="0" err="1">
                <a:solidFill>
                  <a:schemeClr val="tx1"/>
                </a:solidFill>
              </a:rPr>
              <a:t>dispositif</a:t>
            </a:r>
            <a:r>
              <a:rPr sz="1200" dirty="0">
                <a:solidFill>
                  <a:schemeClr val="tx1"/>
                </a:solidFill>
              </a:rPr>
              <a:t> </a:t>
            </a:r>
            <a:r>
              <a:rPr sz="1200" dirty="0" err="1">
                <a:solidFill>
                  <a:schemeClr val="tx1"/>
                </a:solidFill>
              </a:rPr>
              <a:t>soit</a:t>
            </a:r>
            <a:r>
              <a:rPr sz="1200" dirty="0">
                <a:solidFill>
                  <a:schemeClr val="tx1"/>
                </a:solidFill>
              </a:rPr>
              <a:t> applicable de </a:t>
            </a:r>
            <a:r>
              <a:rPr sz="1200" dirty="0" err="1">
                <a:solidFill>
                  <a:schemeClr val="tx1"/>
                </a:solidFill>
              </a:rPr>
              <a:t>plein</a:t>
            </a:r>
            <a:r>
              <a:rPr sz="1200" dirty="0">
                <a:solidFill>
                  <a:schemeClr val="tx1"/>
                </a:solidFill>
              </a:rPr>
              <a:t> </a:t>
            </a:r>
            <a:r>
              <a:rPr sz="1200" dirty="0" err="1">
                <a:solidFill>
                  <a:schemeClr val="tx1"/>
                </a:solidFill>
              </a:rPr>
              <a:t>droit</a:t>
            </a:r>
            <a:r>
              <a:rPr sz="1200" dirty="0">
                <a:solidFill>
                  <a:schemeClr val="tx1"/>
                </a:solidFill>
              </a:rPr>
              <a:t> aux </a:t>
            </a:r>
            <a:r>
              <a:rPr sz="1200" dirty="0" err="1">
                <a:solidFill>
                  <a:schemeClr val="tx1"/>
                </a:solidFill>
              </a:rPr>
              <a:t>fonctionnaires</a:t>
            </a:r>
            <a:r>
              <a:rPr sz="1200" dirty="0">
                <a:solidFill>
                  <a:schemeClr val="tx1"/>
                </a:solidFill>
              </a:rPr>
              <a:t> </a:t>
            </a:r>
            <a:r>
              <a:rPr sz="1200" dirty="0" err="1">
                <a:solidFill>
                  <a:schemeClr val="tx1"/>
                </a:solidFill>
              </a:rPr>
              <a:t>territoriaux</a:t>
            </a:r>
            <a:r>
              <a:rPr sz="1200" dirty="0">
                <a:solidFill>
                  <a:schemeClr val="tx1"/>
                </a:solidFill>
              </a:rPr>
              <a:t>, </a:t>
            </a:r>
            <a:r>
              <a:rPr sz="1200" dirty="0" err="1">
                <a:solidFill>
                  <a:schemeClr val="tx1"/>
                </a:solidFill>
              </a:rPr>
              <a:t>notamment</a:t>
            </a:r>
            <a:r>
              <a:rPr sz="1200" dirty="0">
                <a:solidFill>
                  <a:schemeClr val="tx1"/>
                </a:solidFill>
              </a:rPr>
              <a:t> par le </a:t>
            </a:r>
            <a:r>
              <a:rPr sz="1200" dirty="0" err="1">
                <a:solidFill>
                  <a:schemeClr val="tx1"/>
                </a:solidFill>
              </a:rPr>
              <a:t>biais</a:t>
            </a:r>
            <a:r>
              <a:rPr sz="1200" dirty="0">
                <a:solidFill>
                  <a:schemeClr val="tx1"/>
                </a:solidFill>
              </a:rPr>
              <a:t> </a:t>
            </a:r>
            <a:r>
              <a:rPr sz="1200" dirty="0" err="1">
                <a:solidFill>
                  <a:schemeClr val="tx1"/>
                </a:solidFill>
              </a:rPr>
              <a:t>d’une</a:t>
            </a:r>
            <a:r>
              <a:rPr sz="1200" dirty="0">
                <a:solidFill>
                  <a:schemeClr val="tx1"/>
                </a:solidFill>
              </a:rPr>
              <a:t> </a:t>
            </a:r>
            <a:r>
              <a:rPr sz="1200" dirty="0" err="1">
                <a:solidFill>
                  <a:schemeClr val="tx1"/>
                </a:solidFill>
              </a:rPr>
              <a:t>délibération</a:t>
            </a:r>
            <a:r>
              <a:rPr sz="1200" dirty="0">
                <a:solidFill>
                  <a:schemeClr val="tx1"/>
                </a:solidFill>
              </a:rPr>
              <a:t> (</a:t>
            </a:r>
            <a:r>
              <a:rPr sz="1200" dirty="0" err="1">
                <a:solidFill>
                  <a:schemeClr val="tx1"/>
                </a:solidFill>
              </a:rPr>
              <a:t>formalité</a:t>
            </a:r>
            <a:r>
              <a:rPr sz="1200" dirty="0">
                <a:solidFill>
                  <a:schemeClr val="tx1"/>
                </a:solidFill>
              </a:rPr>
              <a:t> </a:t>
            </a:r>
            <a:r>
              <a:rPr sz="1200" dirty="0" err="1">
                <a:solidFill>
                  <a:schemeClr val="tx1"/>
                </a:solidFill>
              </a:rPr>
              <a:t>obligatoire</a:t>
            </a:r>
            <a:r>
              <a:rPr sz="1200" dirty="0" smtClean="0">
                <a:solidFill>
                  <a:schemeClr val="tx1"/>
                </a:solidFill>
              </a:rPr>
              <a:t>)</a:t>
            </a:r>
            <a:r>
              <a:rPr lang="fr-FR" sz="1200" dirty="0" smtClean="0"/>
              <a:t>. </a:t>
            </a:r>
            <a:r>
              <a:rPr lang="fr-FR" sz="1200" b="1" dirty="0" smtClean="0"/>
              <a:t>Cette délibération doit intervenir dans des </a:t>
            </a:r>
            <a:r>
              <a:rPr lang="fr-FR" sz="1200" b="1" u="sng" dirty="0" smtClean="0"/>
              <a:t>délais raisonnables </a:t>
            </a:r>
            <a:r>
              <a:rPr lang="fr-FR" sz="1200" b="1" dirty="0" smtClean="0"/>
              <a:t>car les anciennes délibérations n’ont plus de fondement réglementaire pour les agents bénéficiaires de la PFR. </a:t>
            </a:r>
            <a:endParaRPr sz="1200" b="1" dirty="0">
              <a:solidFill>
                <a:schemeClr val="tx1"/>
              </a:solidFill>
            </a:endParaRPr>
          </a:p>
          <a:p>
            <a:pPr marL="264858" lvl="0" indent="-264858" algn="just" defTabSz="886968">
              <a:lnSpc>
                <a:spcPct val="110000"/>
              </a:lnSpc>
              <a:spcBef>
                <a:spcPts val="500"/>
              </a:spcBef>
              <a:buNone/>
              <a:defRPr sz="1800"/>
            </a:pPr>
            <a:endParaRPr sz="1200" dirty="0"/>
          </a:p>
          <a:p>
            <a:pPr marL="132429" lvl="0" indent="-132429" algn="just" defTabSz="886968">
              <a:lnSpc>
                <a:spcPct val="110000"/>
              </a:lnSpc>
              <a:spcBef>
                <a:spcPts val="500"/>
              </a:spcBef>
              <a:buFont typeface="Courier New"/>
              <a:buChar char="o"/>
              <a:defRPr sz="1800"/>
            </a:pPr>
            <a:r>
              <a:rPr lang="fr-FR" sz="1200" dirty="0" smtClean="0"/>
              <a:t>Pour les catégories C et B</a:t>
            </a:r>
            <a:r>
              <a:rPr sz="1200" dirty="0" smtClean="0">
                <a:solidFill>
                  <a:schemeClr val="tx1"/>
                </a:solidFill>
              </a:rPr>
              <a:t>, </a:t>
            </a:r>
            <a:r>
              <a:rPr sz="1200" dirty="0" err="1">
                <a:solidFill>
                  <a:schemeClr val="tx1"/>
                </a:solidFill>
              </a:rPr>
              <a:t>certaines</a:t>
            </a:r>
            <a:r>
              <a:rPr sz="1200" dirty="0">
                <a:solidFill>
                  <a:schemeClr val="tx1"/>
                </a:solidFill>
              </a:rPr>
              <a:t> </a:t>
            </a:r>
            <a:r>
              <a:rPr sz="1200" dirty="0" err="1">
                <a:solidFill>
                  <a:schemeClr val="tx1"/>
                </a:solidFill>
              </a:rPr>
              <a:t>collectivités</a:t>
            </a:r>
            <a:r>
              <a:rPr sz="1200" dirty="0">
                <a:solidFill>
                  <a:schemeClr val="tx1"/>
                </a:solidFill>
              </a:rPr>
              <a:t> </a:t>
            </a:r>
            <a:r>
              <a:rPr sz="1200" dirty="0" err="1" smtClean="0">
                <a:solidFill>
                  <a:schemeClr val="tx1"/>
                </a:solidFill>
              </a:rPr>
              <a:t>territoriales</a:t>
            </a:r>
            <a:r>
              <a:rPr lang="fr-FR" sz="1200" dirty="0" smtClean="0"/>
              <a:t> peuvent être tentées de</a:t>
            </a:r>
            <a:r>
              <a:rPr sz="1200" dirty="0" smtClean="0">
                <a:solidFill>
                  <a:schemeClr val="tx1"/>
                </a:solidFill>
              </a:rPr>
              <a:t> </a:t>
            </a:r>
            <a:r>
              <a:rPr sz="1200" dirty="0" err="1" smtClean="0">
                <a:solidFill>
                  <a:schemeClr val="tx1"/>
                </a:solidFill>
              </a:rPr>
              <a:t>choisir</a:t>
            </a:r>
            <a:r>
              <a:rPr lang="fr-FR" sz="1200" dirty="0" smtClean="0">
                <a:solidFill>
                  <a:schemeClr val="tx1"/>
                </a:solidFill>
              </a:rPr>
              <a:t> </a:t>
            </a:r>
            <a:r>
              <a:rPr sz="1200" dirty="0" smtClean="0">
                <a:solidFill>
                  <a:schemeClr val="tx1"/>
                </a:solidFill>
              </a:rPr>
              <a:t>de </a:t>
            </a:r>
            <a:r>
              <a:rPr sz="1200" dirty="0" err="1">
                <a:solidFill>
                  <a:schemeClr val="tx1"/>
                </a:solidFill>
              </a:rPr>
              <a:t>maintenir</a:t>
            </a:r>
            <a:r>
              <a:rPr sz="1200" dirty="0">
                <a:solidFill>
                  <a:schemeClr val="tx1"/>
                </a:solidFill>
              </a:rPr>
              <a:t> le régime </a:t>
            </a:r>
            <a:r>
              <a:rPr sz="1200" dirty="0" err="1">
                <a:solidFill>
                  <a:schemeClr val="tx1"/>
                </a:solidFill>
              </a:rPr>
              <a:t>indemnitaire</a:t>
            </a:r>
            <a:r>
              <a:rPr sz="1200" dirty="0">
                <a:solidFill>
                  <a:schemeClr val="tx1"/>
                </a:solidFill>
              </a:rPr>
              <a:t> </a:t>
            </a:r>
            <a:r>
              <a:rPr sz="1200" dirty="0" err="1" smtClean="0">
                <a:solidFill>
                  <a:schemeClr val="tx1"/>
                </a:solidFill>
              </a:rPr>
              <a:t>antérieur</a:t>
            </a:r>
            <a:r>
              <a:rPr sz="1200" dirty="0" smtClean="0">
                <a:solidFill>
                  <a:schemeClr val="tx1"/>
                </a:solidFill>
              </a:rPr>
              <a:t>.</a:t>
            </a:r>
            <a:r>
              <a:rPr lang="fr-FR" sz="1200" dirty="0" smtClean="0">
                <a:solidFill>
                  <a:schemeClr val="tx1"/>
                </a:solidFill>
              </a:rPr>
              <a:t> C</a:t>
            </a:r>
            <a:r>
              <a:rPr sz="1200" dirty="0" err="1" smtClean="0">
                <a:solidFill>
                  <a:schemeClr val="tx1"/>
                </a:solidFill>
              </a:rPr>
              <a:t>ette</a:t>
            </a:r>
            <a:r>
              <a:rPr sz="1200" dirty="0" smtClean="0">
                <a:solidFill>
                  <a:schemeClr val="tx1"/>
                </a:solidFill>
              </a:rPr>
              <a:t> </a:t>
            </a:r>
            <a:r>
              <a:rPr sz="1200" dirty="0">
                <a:solidFill>
                  <a:schemeClr val="tx1"/>
                </a:solidFill>
              </a:rPr>
              <a:t>solution </a:t>
            </a:r>
            <a:r>
              <a:rPr lang="fr-FR" sz="1200" dirty="0" smtClean="0"/>
              <a:t>peut avoir un caractère provisoire mais a pour désavantage de retarder la mise en œuvre d’un dispositif qui pourrait devenir obligatoire. Lorsque l’ensemble des agents territoriaux sera concerné par le RIFSEEP, il est probable que les anciennes primes et indemnités soient abrogées. </a:t>
            </a:r>
            <a:endParaRPr sz="1200" dirty="0">
              <a:solidFill>
                <a:schemeClr val="tx1"/>
              </a:solidFill>
            </a:endParaRPr>
          </a:p>
        </p:txBody>
      </p:sp>
      <p:sp>
        <p:nvSpPr>
          <p:cNvPr id="131" name="Shape 131"/>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8</a:t>
            </a:fld>
            <a:endParaRPr sz="1400" b="1" dirty="0">
              <a:solidFill>
                <a:srgbClr val="FFFFFF"/>
              </a:solidFil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Shape 133"/>
          <p:cNvSpPr>
            <a:spLocks noGrp="1"/>
          </p:cNvSpPr>
          <p:nvPr>
            <p:ph type="title"/>
          </p:nvPr>
        </p:nvSpPr>
        <p:spPr>
          <a:xfrm>
            <a:off x="2286000" y="2895600"/>
            <a:ext cx="6172200" cy="2054225"/>
          </a:xfrm>
          <a:prstGeom prst="rect">
            <a:avLst/>
          </a:prstGeom>
        </p:spPr>
        <p:txBody>
          <a:bodyPr/>
          <a:lstStyle>
            <a:lvl1pPr>
              <a:defRPr sz="2700"/>
            </a:lvl1pPr>
          </a:lstStyle>
          <a:p>
            <a:pPr lvl="0">
              <a:defRPr sz="1800" b="0" cap="none">
                <a:solidFill>
                  <a:srgbClr val="000000"/>
                </a:solidFill>
              </a:defRPr>
            </a:pPr>
            <a:r>
              <a:rPr sz="2700" b="1" cap="small">
                <a:solidFill>
                  <a:srgbClr val="FFF39D"/>
                </a:solidFill>
              </a:rPr>
              <a:t>Composition du rifseep</a:t>
            </a:r>
          </a:p>
        </p:txBody>
      </p:sp>
      <p:sp>
        <p:nvSpPr>
          <p:cNvPr id="134" name="Shape 134"/>
          <p:cNvSpPr>
            <a:spLocks noGrp="1"/>
          </p:cNvSpPr>
          <p:nvPr>
            <p:ph type="body" idx="1"/>
          </p:nvPr>
        </p:nvSpPr>
        <p:spPr>
          <a:xfrm>
            <a:off x="2286000" y="5010150"/>
            <a:ext cx="6172200" cy="1371600"/>
          </a:xfrm>
          <a:prstGeom prst="rect">
            <a:avLst/>
          </a:prstGeom>
        </p:spPr>
        <p:txBody>
          <a:bodyPr lIns="0" tIns="0" rIns="0" bIns="0">
            <a:normAutofit/>
          </a:bodyPr>
          <a:lstStyle/>
          <a:p>
            <a:pPr lvl="0">
              <a:defRPr b="0">
                <a:solidFill>
                  <a:srgbClr val="000000"/>
                </a:solidFill>
              </a:defRPr>
            </a:pPr>
            <a:r>
              <a:rPr b="1">
                <a:solidFill>
                  <a:srgbClr val="FFF39D"/>
                </a:solidFill>
              </a:rPr>
              <a:t>Part fixe (IFSE)</a:t>
            </a:r>
          </a:p>
          <a:p>
            <a:pPr lvl="0">
              <a:defRPr b="0">
                <a:solidFill>
                  <a:srgbClr val="000000"/>
                </a:solidFill>
              </a:defRPr>
            </a:pPr>
            <a:r>
              <a:rPr b="1">
                <a:solidFill>
                  <a:srgbClr val="FFF39D"/>
                </a:solidFill>
              </a:rPr>
              <a:t>Part variable (CIA)</a:t>
            </a:r>
          </a:p>
        </p:txBody>
      </p:sp>
      <p:sp>
        <p:nvSpPr>
          <p:cNvPr id="135" name="Shape 135"/>
          <p:cNvSpPr>
            <a:spLocks noGrp="1"/>
          </p:cNvSpPr>
          <p:nvPr>
            <p:ph type="sldNum" sz="quarter" idx="12"/>
          </p:nvPr>
        </p:nvSpPr>
        <p:spPr>
          <a:xfrm>
            <a:off x="1331640" y="5013176"/>
            <a:ext cx="609600"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9</a:t>
            </a:fld>
            <a:endParaRPr sz="1400" b="1" dirty="0">
              <a:solidFill>
                <a:srgbClr val="FFFFFF"/>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a:solidFill>
                  <a:srgbClr val="575F6D"/>
                </a:solidFill>
              </a:rPr>
              <a:t>Une indemnité en 2 parts</a:t>
            </a:r>
          </a:p>
        </p:txBody>
      </p:sp>
      <p:sp>
        <p:nvSpPr>
          <p:cNvPr id="138" name="Shape 138"/>
          <p:cNvSpPr>
            <a:spLocks noGrp="1"/>
          </p:cNvSpPr>
          <p:nvPr>
            <p:ph sz="quarter" idx="1"/>
          </p:nvPr>
        </p:nvSpPr>
        <p:spPr>
          <a:xfrm>
            <a:off x="457200" y="1600200"/>
            <a:ext cx="7467600" cy="4873625"/>
          </a:xfrm>
          <a:prstGeom prst="rect">
            <a:avLst/>
          </a:prstGeom>
        </p:spPr>
        <p:txBody>
          <a:bodyPr lIns="0" tIns="0" rIns="0" bIns="0">
            <a:normAutofit/>
          </a:bodyPr>
          <a:lstStyle/>
          <a:p>
            <a:pPr marL="159279" lvl="0" indent="-159279" algn="just">
              <a:lnSpc>
                <a:spcPct val="110000"/>
              </a:lnSpc>
              <a:buFont typeface="Courier New"/>
              <a:buChar char="o"/>
              <a:defRPr sz="1800"/>
            </a:pPr>
            <a:r>
              <a:rPr sz="1400"/>
              <a:t>Le nouveau  régime indemnitaire des fonctionnaires est composé de  </a:t>
            </a:r>
            <a:r>
              <a:rPr sz="1400" b="1"/>
              <a:t>deux éléments  </a:t>
            </a:r>
          </a:p>
          <a:p>
            <a:pPr lvl="0" algn="just">
              <a:lnSpc>
                <a:spcPct val="110000"/>
              </a:lnSpc>
              <a:buSzTx/>
              <a:buNone/>
              <a:defRPr sz="1800"/>
            </a:pPr>
            <a:r>
              <a:rPr sz="1400"/>
              <a:t> </a:t>
            </a:r>
          </a:p>
          <a:p>
            <a:pPr marL="159279" lvl="0" indent="-159279" algn="ctr">
              <a:lnSpc>
                <a:spcPct val="110000"/>
              </a:lnSpc>
              <a:buFont typeface="Courier New"/>
              <a:buChar char="o"/>
              <a:defRPr sz="1800"/>
            </a:pPr>
            <a:r>
              <a:rPr sz="1400" i="1"/>
              <a:t>Une indemnité principale versée mensuellement,  l'indemnité de  fonctions, de sujétions  et d'expertise  (IFSE);</a:t>
            </a:r>
          </a:p>
          <a:p>
            <a:pPr lvl="0" algn="ctr">
              <a:lnSpc>
                <a:spcPct val="110000"/>
              </a:lnSpc>
              <a:buFont typeface="Courier New"/>
              <a:buChar char="o"/>
              <a:defRPr sz="1800"/>
            </a:pPr>
            <a:endParaRPr sz="1400" i="1"/>
          </a:p>
          <a:p>
            <a:pPr marL="159279" lvl="0" indent="-159279" algn="ctr">
              <a:lnSpc>
                <a:spcPct val="110000"/>
              </a:lnSpc>
              <a:buFont typeface="Courier New"/>
              <a:buChar char="o"/>
              <a:defRPr sz="1800"/>
            </a:pPr>
            <a:r>
              <a:rPr sz="1400" i="1"/>
              <a:t>Celle-ci peut être complétée  par un  complément indemnitaire annuel (CIA)</a:t>
            </a:r>
          </a:p>
        </p:txBody>
      </p:sp>
      <p:sp>
        <p:nvSpPr>
          <p:cNvPr id="139" name="Shape 139"/>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10</a:t>
            </a:fld>
            <a:endParaRPr sz="1400" b="1" dirty="0">
              <a:solidFill>
                <a:srgbClr val="FFFFFF"/>
              </a:solidFill>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p:cNvSpPr>
          <p:nvPr>
            <p:ph type="ctrTitle"/>
          </p:nvPr>
        </p:nvSpPr>
        <p:spPr>
          <a:prstGeom prst="rect">
            <a:avLst/>
          </a:prstGeom>
        </p:spPr>
        <p:txBody>
          <a:bodyPr>
            <a:normAutofit/>
          </a:bodyPr>
          <a:lstStyle/>
          <a:p>
            <a:pPr lvl="0">
              <a:defRPr sz="1800" b="0" cap="none">
                <a:solidFill>
                  <a:srgbClr val="000000"/>
                </a:solidFill>
              </a:defRPr>
            </a:pPr>
            <a:r>
              <a:rPr sz="3000" b="1" cap="small" dirty="0" err="1">
                <a:solidFill>
                  <a:srgbClr val="575F6D"/>
                </a:solidFill>
              </a:rPr>
              <a:t>L’ifse</a:t>
            </a:r>
            <a:r>
              <a:rPr sz="3000" b="1" cap="small" dirty="0">
                <a:solidFill>
                  <a:srgbClr val="575F6D"/>
                </a:solidFill>
              </a:rPr>
              <a:t> (</a:t>
            </a:r>
            <a:r>
              <a:rPr sz="3000" b="1" cap="small" dirty="0" err="1">
                <a:solidFill>
                  <a:srgbClr val="575F6D"/>
                </a:solidFill>
              </a:rPr>
              <a:t>indemnité</a:t>
            </a:r>
            <a:r>
              <a:rPr sz="3000" b="1" cap="small" dirty="0">
                <a:solidFill>
                  <a:srgbClr val="575F6D"/>
                </a:solidFill>
              </a:rPr>
              <a:t> de </a:t>
            </a:r>
            <a:r>
              <a:rPr sz="3000" b="1" cap="small" dirty="0" err="1">
                <a:solidFill>
                  <a:srgbClr val="575F6D"/>
                </a:solidFill>
              </a:rPr>
              <a:t>fonctions</a:t>
            </a:r>
            <a:r>
              <a:rPr sz="3000" b="1" cap="small" dirty="0">
                <a:solidFill>
                  <a:srgbClr val="575F6D"/>
                </a:solidFill>
              </a:rPr>
              <a:t>, de </a:t>
            </a:r>
            <a:r>
              <a:rPr sz="3000" b="1" cap="small" dirty="0" err="1">
                <a:solidFill>
                  <a:srgbClr val="575F6D"/>
                </a:solidFill>
              </a:rPr>
              <a:t>sujétions</a:t>
            </a:r>
            <a:r>
              <a:rPr sz="3000" b="1" cap="small" dirty="0">
                <a:solidFill>
                  <a:srgbClr val="575F6D"/>
                </a:solidFill>
              </a:rPr>
              <a:t> et </a:t>
            </a:r>
            <a:r>
              <a:rPr sz="3000" b="1" cap="small" dirty="0" err="1">
                <a:solidFill>
                  <a:srgbClr val="575F6D"/>
                </a:solidFill>
              </a:rPr>
              <a:t>d’expertise</a:t>
            </a:r>
            <a:r>
              <a:rPr sz="3000" b="1" cap="small" dirty="0">
                <a:solidFill>
                  <a:srgbClr val="575F6D"/>
                </a:solidFill>
              </a:rPr>
              <a:t>)</a:t>
            </a:r>
          </a:p>
        </p:txBody>
      </p:sp>
      <p:sp>
        <p:nvSpPr>
          <p:cNvPr id="142" name="Shape 142"/>
          <p:cNvSpPr>
            <a:spLocks noGrp="1"/>
          </p:cNvSpPr>
          <p:nvPr>
            <p:ph type="subTitle" idx="1"/>
          </p:nvPr>
        </p:nvSpPr>
        <p:spPr>
          <a:prstGeom prst="rect">
            <a:avLst/>
          </a:prstGeom>
        </p:spPr>
        <p:txBody>
          <a:bodyPr lIns="0" tIns="0" rIns="0" bIns="0">
            <a:normAutofit/>
          </a:bodyPr>
          <a:lstStyle/>
          <a:p>
            <a:pPr lvl="0">
              <a:defRPr b="0">
                <a:solidFill>
                  <a:srgbClr val="000000"/>
                </a:solidFill>
              </a:defRPr>
            </a:pPr>
            <a:r>
              <a:rPr sz="1400" b="1">
                <a:solidFill>
                  <a:srgbClr val="575F6D"/>
                </a:solidFill>
              </a:rPr>
              <a:t>Application des critères professionnels liés aux fonctions</a:t>
            </a:r>
          </a:p>
          <a:p>
            <a:pPr lvl="0">
              <a:defRPr b="0">
                <a:solidFill>
                  <a:srgbClr val="000000"/>
                </a:solidFill>
              </a:defRPr>
            </a:pPr>
            <a:r>
              <a:rPr sz="1400" b="1">
                <a:solidFill>
                  <a:srgbClr val="575F6D"/>
                </a:solidFill>
              </a:rPr>
              <a:t>La prise en compte de l’expérience professionnelle pour le versement</a:t>
            </a:r>
          </a:p>
          <a:p>
            <a:pPr lvl="0">
              <a:defRPr b="0">
                <a:solidFill>
                  <a:srgbClr val="000000"/>
                </a:solidFill>
              </a:defRPr>
            </a:pPr>
            <a:r>
              <a:rPr sz="1400" b="1">
                <a:solidFill>
                  <a:srgbClr val="575F6D"/>
                </a:solidFill>
              </a:rPr>
              <a:t>Articulation entre critères professionnels et expérience professionnelle</a:t>
            </a:r>
          </a:p>
        </p:txBody>
      </p:sp>
      <p:sp>
        <p:nvSpPr>
          <p:cNvPr id="143" name="Shape 143"/>
          <p:cNvSpPr>
            <a:spLocks noGrp="1"/>
          </p:cNvSpPr>
          <p:nvPr>
            <p:ph type="sldNum" sz="quarter" idx="12"/>
          </p:nvPr>
        </p:nvSpPr>
        <p:spPr>
          <a:xfrm>
            <a:off x="1331640" y="5013176"/>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11</a:t>
            </a:fld>
            <a:endParaRPr sz="1400" b="1" dirty="0">
              <a:solidFill>
                <a:srgbClr val="FFFFFF"/>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p:cNvSpPr>
          <p:nvPr>
            <p:ph type="title"/>
          </p:nvPr>
        </p:nvSpPr>
        <p:spPr>
          <a:xfrm>
            <a:off x="457200" y="274638"/>
            <a:ext cx="7467600" cy="1143001"/>
          </a:xfrm>
          <a:prstGeom prst="rect">
            <a:avLst/>
          </a:prstGeom>
        </p:spPr>
        <p:txBody>
          <a:bodyPr/>
          <a:lstStyle>
            <a:lvl1pPr algn="ctr">
              <a:defRPr sz="2500"/>
            </a:lvl1pPr>
          </a:lstStyle>
          <a:p>
            <a:pPr lvl="0">
              <a:defRPr sz="1800" cap="none">
                <a:solidFill>
                  <a:srgbClr val="000000"/>
                </a:solidFill>
              </a:defRPr>
            </a:pPr>
            <a:r>
              <a:rPr sz="2500" cap="small">
                <a:solidFill>
                  <a:srgbClr val="575F6D"/>
                </a:solidFill>
              </a:rPr>
              <a:t>Fixation de l’indemnité selon des critères professionnels liés aux fonctions exercées </a:t>
            </a:r>
          </a:p>
        </p:txBody>
      </p:sp>
      <p:sp>
        <p:nvSpPr>
          <p:cNvPr id="146" name="Shape 146"/>
          <p:cNvSpPr>
            <a:spLocks noGrp="1"/>
          </p:cNvSpPr>
          <p:nvPr>
            <p:ph sz="quarter" idx="1"/>
          </p:nvPr>
        </p:nvSpPr>
        <p:spPr>
          <a:xfrm>
            <a:off x="555626" y="1466645"/>
            <a:ext cx="7467601" cy="4873626"/>
          </a:xfrm>
          <a:prstGeom prst="rect">
            <a:avLst/>
          </a:prstGeom>
        </p:spPr>
        <p:txBody>
          <a:bodyPr lIns="0" tIns="0" rIns="0" bIns="0">
            <a:normAutofit fontScale="92500" lnSpcReduction="10000"/>
          </a:bodyPr>
          <a:lstStyle/>
          <a:p>
            <a:pPr marL="264858" lvl="0" indent="-264858" algn="just" defTabSz="886968">
              <a:lnSpc>
                <a:spcPct val="110000"/>
              </a:lnSpc>
              <a:spcBef>
                <a:spcPts val="500"/>
              </a:spcBef>
              <a:buSzTx/>
              <a:buNone/>
              <a:defRPr sz="1800"/>
            </a:pPr>
            <a:endParaRPr sz="1358" dirty="0"/>
          </a:p>
          <a:p>
            <a:pPr marL="154500" lvl="0" indent="-154500" algn="just" defTabSz="886968">
              <a:lnSpc>
                <a:spcPct val="110000"/>
              </a:lnSpc>
              <a:spcBef>
                <a:spcPts val="500"/>
              </a:spcBef>
              <a:buFont typeface="Courier New"/>
              <a:buChar char="o"/>
              <a:defRPr sz="1800"/>
            </a:pPr>
            <a:r>
              <a:rPr sz="1358" dirty="0"/>
              <a:t>L'IFSE  tend à </a:t>
            </a:r>
            <a:r>
              <a:rPr sz="1358" dirty="0" err="1"/>
              <a:t>valoriser</a:t>
            </a:r>
            <a:r>
              <a:rPr sz="1358" dirty="0"/>
              <a:t>  </a:t>
            </a:r>
            <a:r>
              <a:rPr sz="1358" dirty="0" err="1"/>
              <a:t>principalement</a:t>
            </a:r>
            <a:r>
              <a:rPr sz="1358" dirty="0"/>
              <a:t> </a:t>
            </a:r>
            <a:r>
              <a:rPr sz="1358" dirty="0" err="1"/>
              <a:t>l'exercice</a:t>
            </a:r>
            <a:r>
              <a:rPr sz="1358" dirty="0"/>
              <a:t> des </a:t>
            </a:r>
            <a:r>
              <a:rPr sz="1358" dirty="0" err="1"/>
              <a:t>fonctions</a:t>
            </a:r>
            <a:r>
              <a:rPr sz="1358" dirty="0"/>
              <a:t>  et  </a:t>
            </a:r>
            <a:r>
              <a:rPr sz="1358" dirty="0" smtClean="0"/>
              <a:t>les</a:t>
            </a:r>
            <a:r>
              <a:rPr lang="fr-FR" sz="1358" dirty="0" smtClean="0"/>
              <a:t> </a:t>
            </a:r>
            <a:r>
              <a:rPr sz="1358" dirty="0" err="1" smtClean="0"/>
              <a:t>parcours</a:t>
            </a:r>
            <a:r>
              <a:rPr sz="1358" dirty="0" smtClean="0"/>
              <a:t> </a:t>
            </a:r>
            <a:r>
              <a:rPr sz="1358" dirty="0" err="1"/>
              <a:t>professionnels</a:t>
            </a:r>
            <a:r>
              <a:rPr sz="1358" dirty="0"/>
              <a:t> des  agents</a:t>
            </a:r>
          </a:p>
          <a:p>
            <a:pPr marL="264858" lvl="0" indent="-264858" algn="just" defTabSz="886968">
              <a:lnSpc>
                <a:spcPct val="110000"/>
              </a:lnSpc>
              <a:spcBef>
                <a:spcPts val="500"/>
              </a:spcBef>
              <a:buFont typeface="Courier New"/>
              <a:buChar char="o"/>
              <a:defRPr sz="1800"/>
            </a:pPr>
            <a:endParaRPr sz="1358" dirty="0"/>
          </a:p>
          <a:p>
            <a:pPr marL="154500" lvl="0" indent="-154500" algn="just" defTabSz="886968">
              <a:lnSpc>
                <a:spcPct val="110000"/>
              </a:lnSpc>
              <a:spcBef>
                <a:spcPts val="500"/>
              </a:spcBef>
              <a:buFont typeface="Courier New"/>
              <a:buChar char="o"/>
              <a:defRPr sz="1800"/>
            </a:pPr>
            <a:r>
              <a:rPr sz="1358" dirty="0"/>
              <a:t>Elle repose </a:t>
            </a:r>
            <a:r>
              <a:rPr sz="1358" dirty="0" err="1"/>
              <a:t>ainsi</a:t>
            </a:r>
            <a:r>
              <a:rPr sz="1358" dirty="0"/>
              <a:t> </a:t>
            </a:r>
            <a:r>
              <a:rPr sz="1358" dirty="0" err="1"/>
              <a:t>sur</a:t>
            </a:r>
            <a:r>
              <a:rPr sz="1358" dirty="0"/>
              <a:t>  </a:t>
            </a:r>
            <a:r>
              <a:rPr sz="1358" dirty="0" err="1"/>
              <a:t>une</a:t>
            </a:r>
            <a:r>
              <a:rPr sz="1358" dirty="0"/>
              <a:t> </a:t>
            </a:r>
            <a:r>
              <a:rPr sz="1358" dirty="0" err="1"/>
              <a:t>formalisation</a:t>
            </a:r>
            <a:r>
              <a:rPr sz="1358" dirty="0"/>
              <a:t> </a:t>
            </a:r>
            <a:r>
              <a:rPr sz="1358" dirty="0" err="1"/>
              <a:t>précise</a:t>
            </a:r>
            <a:r>
              <a:rPr sz="1358" dirty="0"/>
              <a:t>  de </a:t>
            </a:r>
            <a:r>
              <a:rPr sz="1358" dirty="0" err="1"/>
              <a:t>critères</a:t>
            </a:r>
            <a:r>
              <a:rPr sz="1358" dirty="0"/>
              <a:t> </a:t>
            </a:r>
            <a:r>
              <a:rPr sz="1358" dirty="0" err="1"/>
              <a:t>professionnels</a:t>
            </a:r>
            <a:r>
              <a:rPr sz="1358" dirty="0"/>
              <a:t> </a:t>
            </a:r>
            <a:r>
              <a:rPr sz="1358" dirty="0" err="1"/>
              <a:t>liés</a:t>
            </a:r>
            <a:r>
              <a:rPr sz="1358" dirty="0"/>
              <a:t>  aux </a:t>
            </a:r>
            <a:r>
              <a:rPr sz="1358" dirty="0" err="1"/>
              <a:t>fonctions</a:t>
            </a:r>
            <a:endParaRPr sz="1358" dirty="0"/>
          </a:p>
          <a:p>
            <a:pPr marL="264858" lvl="0" indent="-264858" algn="just" defTabSz="886968">
              <a:lnSpc>
                <a:spcPct val="110000"/>
              </a:lnSpc>
              <a:spcBef>
                <a:spcPts val="500"/>
              </a:spcBef>
              <a:buFont typeface="Courier New"/>
              <a:buChar char="o"/>
              <a:defRPr sz="1800"/>
            </a:pPr>
            <a:endParaRPr sz="1358" dirty="0"/>
          </a:p>
          <a:p>
            <a:pPr marL="154500" lvl="0" indent="-154500" algn="just" defTabSz="886968">
              <a:lnSpc>
                <a:spcPct val="110000"/>
              </a:lnSpc>
              <a:spcBef>
                <a:spcPts val="500"/>
              </a:spcBef>
              <a:buFont typeface="Courier New"/>
              <a:buChar char="o"/>
              <a:defRPr sz="1800"/>
            </a:pPr>
            <a:r>
              <a:rPr sz="1358" dirty="0"/>
              <a:t>À </a:t>
            </a:r>
            <a:r>
              <a:rPr sz="1358" dirty="0" err="1"/>
              <a:t>cela</a:t>
            </a:r>
            <a:r>
              <a:rPr sz="1358" dirty="0"/>
              <a:t>  </a:t>
            </a:r>
            <a:r>
              <a:rPr sz="1358" dirty="0" err="1"/>
              <a:t>s‘ajoute</a:t>
            </a:r>
            <a:r>
              <a:rPr sz="1358" dirty="0"/>
              <a:t> la </a:t>
            </a:r>
            <a:r>
              <a:rPr sz="1358" dirty="0" err="1"/>
              <a:t>prise</a:t>
            </a:r>
            <a:r>
              <a:rPr sz="1358" dirty="0"/>
              <a:t> en </a:t>
            </a:r>
            <a:r>
              <a:rPr sz="1358" dirty="0" err="1"/>
              <a:t>compte</a:t>
            </a:r>
            <a:r>
              <a:rPr sz="1358" dirty="0"/>
              <a:t> de </a:t>
            </a:r>
            <a:r>
              <a:rPr sz="1358" dirty="0" err="1"/>
              <a:t>l'expérience</a:t>
            </a:r>
            <a:r>
              <a:rPr sz="1358" dirty="0"/>
              <a:t> </a:t>
            </a:r>
            <a:r>
              <a:rPr sz="1358" dirty="0" err="1"/>
              <a:t>professionnelle</a:t>
            </a:r>
            <a:r>
              <a:rPr sz="1358" dirty="0"/>
              <a:t> de </a:t>
            </a:r>
            <a:r>
              <a:rPr sz="1358" dirty="0" err="1"/>
              <a:t>l'agent</a:t>
            </a:r>
            <a:r>
              <a:rPr sz="1358" dirty="0"/>
              <a:t>, au </a:t>
            </a:r>
            <a:r>
              <a:rPr sz="1358" dirty="0" err="1"/>
              <a:t>moyen</a:t>
            </a:r>
            <a:r>
              <a:rPr sz="1358" dirty="0"/>
              <a:t> d'un </a:t>
            </a:r>
            <a:r>
              <a:rPr sz="1358" b="1" dirty="0" err="1"/>
              <a:t>réexamen</a:t>
            </a:r>
            <a:r>
              <a:rPr sz="1358" b="1" dirty="0"/>
              <a:t> </a:t>
            </a:r>
            <a:r>
              <a:rPr sz="1358" b="1" dirty="0" err="1"/>
              <a:t>régulier</a:t>
            </a:r>
            <a:r>
              <a:rPr sz="1358" b="1" dirty="0"/>
              <a:t> de  </a:t>
            </a:r>
            <a:r>
              <a:rPr sz="1358" b="1" dirty="0" err="1" smtClean="0"/>
              <a:t>l'indemnité</a:t>
            </a:r>
            <a:endParaRPr sz="1358" b="1" dirty="0"/>
          </a:p>
          <a:p>
            <a:pPr marL="264858" lvl="0" indent="-264858" algn="just" defTabSz="886968">
              <a:lnSpc>
                <a:spcPct val="110000"/>
              </a:lnSpc>
              <a:spcBef>
                <a:spcPts val="500"/>
              </a:spcBef>
              <a:buFont typeface="Courier New"/>
              <a:buChar char="o"/>
              <a:defRPr sz="1800"/>
            </a:pPr>
            <a:endParaRPr sz="1358" b="1" dirty="0"/>
          </a:p>
          <a:p>
            <a:pPr marL="154500" lvl="0" indent="-154500" algn="just" defTabSz="886968">
              <a:lnSpc>
                <a:spcPct val="110000"/>
              </a:lnSpc>
              <a:spcBef>
                <a:spcPts val="500"/>
              </a:spcBef>
              <a:buFont typeface="Courier New"/>
              <a:buChar char="o"/>
              <a:defRPr sz="1800"/>
            </a:pPr>
            <a:r>
              <a:rPr sz="1358" b="1" dirty="0">
                <a:solidFill>
                  <a:schemeClr val="tx1"/>
                </a:solidFill>
              </a:rPr>
              <a:t>La </a:t>
            </a:r>
            <a:r>
              <a:rPr sz="1358" b="1" dirty="0" err="1">
                <a:solidFill>
                  <a:schemeClr val="tx1"/>
                </a:solidFill>
              </a:rPr>
              <a:t>délibération</a:t>
            </a:r>
            <a:r>
              <a:rPr sz="1358" b="1" dirty="0">
                <a:solidFill>
                  <a:schemeClr val="tx1"/>
                </a:solidFill>
              </a:rPr>
              <a:t> </a:t>
            </a:r>
            <a:r>
              <a:rPr sz="1358" b="1" dirty="0" err="1">
                <a:solidFill>
                  <a:schemeClr val="tx1"/>
                </a:solidFill>
              </a:rPr>
              <a:t>peut</a:t>
            </a:r>
            <a:r>
              <a:rPr sz="1358" b="1" dirty="0">
                <a:solidFill>
                  <a:schemeClr val="tx1"/>
                </a:solidFill>
              </a:rPr>
              <a:t> </a:t>
            </a:r>
            <a:r>
              <a:rPr sz="1358" b="1" dirty="0" err="1">
                <a:solidFill>
                  <a:schemeClr val="tx1"/>
                </a:solidFill>
              </a:rPr>
              <a:t>aussi</a:t>
            </a:r>
            <a:r>
              <a:rPr sz="1358" b="1" dirty="0">
                <a:solidFill>
                  <a:schemeClr val="tx1"/>
                </a:solidFill>
              </a:rPr>
              <a:t> </a:t>
            </a:r>
            <a:r>
              <a:rPr sz="1358" b="1" dirty="0" err="1">
                <a:solidFill>
                  <a:schemeClr val="tx1"/>
                </a:solidFill>
              </a:rPr>
              <a:t>prévoir</a:t>
            </a:r>
            <a:r>
              <a:rPr sz="1358" b="1" dirty="0">
                <a:solidFill>
                  <a:schemeClr val="tx1"/>
                </a:solidFill>
              </a:rPr>
              <a:t> des </a:t>
            </a:r>
            <a:r>
              <a:rPr sz="1358" b="1" dirty="0" err="1">
                <a:solidFill>
                  <a:schemeClr val="tx1"/>
                </a:solidFill>
              </a:rPr>
              <a:t>critères</a:t>
            </a:r>
            <a:r>
              <a:rPr sz="1358" b="1" dirty="0">
                <a:solidFill>
                  <a:schemeClr val="tx1"/>
                </a:solidFill>
              </a:rPr>
              <a:t> de modulation de la prime, </a:t>
            </a:r>
            <a:r>
              <a:rPr sz="1358" b="1" dirty="0" err="1">
                <a:solidFill>
                  <a:schemeClr val="tx1"/>
                </a:solidFill>
              </a:rPr>
              <a:t>notamment</a:t>
            </a:r>
            <a:r>
              <a:rPr sz="1358" b="1" dirty="0">
                <a:solidFill>
                  <a:schemeClr val="tx1"/>
                </a:solidFill>
              </a:rPr>
              <a:t> en </a:t>
            </a:r>
            <a:r>
              <a:rPr sz="1358" b="1" dirty="0" err="1">
                <a:solidFill>
                  <a:schemeClr val="tx1"/>
                </a:solidFill>
              </a:rPr>
              <a:t>cas</a:t>
            </a:r>
            <a:r>
              <a:rPr sz="1358" b="1" dirty="0">
                <a:solidFill>
                  <a:schemeClr val="tx1"/>
                </a:solidFill>
              </a:rPr>
              <a:t> </a:t>
            </a:r>
            <a:r>
              <a:rPr sz="1358" b="1" dirty="0" err="1">
                <a:solidFill>
                  <a:schemeClr val="tx1"/>
                </a:solidFill>
              </a:rPr>
              <a:t>d’absentéisme</a:t>
            </a:r>
            <a:endParaRPr sz="1358" b="1" dirty="0">
              <a:solidFill>
                <a:schemeClr val="tx1"/>
              </a:solidFill>
            </a:endParaRPr>
          </a:p>
          <a:p>
            <a:pPr marL="154500" lvl="0" indent="-154500" algn="just" defTabSz="886968">
              <a:lnSpc>
                <a:spcPct val="110000"/>
              </a:lnSpc>
              <a:spcBef>
                <a:spcPts val="500"/>
              </a:spcBef>
              <a:buFont typeface="Courier New"/>
              <a:buChar char="o"/>
              <a:defRPr sz="1800"/>
            </a:pPr>
            <a:r>
              <a:rPr sz="1358" dirty="0">
                <a:solidFill>
                  <a:schemeClr val="tx1"/>
                </a:solidFill>
              </a:rPr>
              <a:t>Il </a:t>
            </a:r>
            <a:r>
              <a:rPr sz="1358" dirty="0" err="1">
                <a:solidFill>
                  <a:schemeClr val="tx1"/>
                </a:solidFill>
              </a:rPr>
              <a:t>est</a:t>
            </a:r>
            <a:r>
              <a:rPr sz="1358" dirty="0">
                <a:solidFill>
                  <a:schemeClr val="tx1"/>
                </a:solidFill>
              </a:rPr>
              <a:t> en </a:t>
            </a:r>
            <a:r>
              <a:rPr sz="1358" dirty="0" err="1">
                <a:solidFill>
                  <a:schemeClr val="tx1"/>
                </a:solidFill>
              </a:rPr>
              <a:t>effet</a:t>
            </a:r>
            <a:r>
              <a:rPr sz="1358" dirty="0">
                <a:solidFill>
                  <a:schemeClr val="tx1"/>
                </a:solidFill>
              </a:rPr>
              <a:t> </a:t>
            </a:r>
            <a:r>
              <a:rPr sz="1358" dirty="0" err="1">
                <a:solidFill>
                  <a:schemeClr val="tx1"/>
                </a:solidFill>
              </a:rPr>
              <a:t>opportun</a:t>
            </a:r>
            <a:r>
              <a:rPr sz="1358" dirty="0">
                <a:solidFill>
                  <a:schemeClr val="tx1"/>
                </a:solidFill>
              </a:rPr>
              <a:t> de </a:t>
            </a:r>
            <a:r>
              <a:rPr sz="1358" dirty="0" err="1">
                <a:solidFill>
                  <a:schemeClr val="tx1"/>
                </a:solidFill>
              </a:rPr>
              <a:t>régler</a:t>
            </a:r>
            <a:r>
              <a:rPr sz="1358" dirty="0">
                <a:solidFill>
                  <a:schemeClr val="tx1"/>
                </a:solidFill>
              </a:rPr>
              <a:t> </a:t>
            </a:r>
            <a:r>
              <a:rPr sz="1358" dirty="0" err="1">
                <a:solidFill>
                  <a:schemeClr val="tx1"/>
                </a:solidFill>
              </a:rPr>
              <a:t>cette</a:t>
            </a:r>
            <a:r>
              <a:rPr sz="1358" dirty="0">
                <a:solidFill>
                  <a:schemeClr val="tx1"/>
                </a:solidFill>
              </a:rPr>
              <a:t> situation </a:t>
            </a:r>
            <a:r>
              <a:rPr sz="1358" dirty="0" err="1">
                <a:solidFill>
                  <a:schemeClr val="tx1"/>
                </a:solidFill>
              </a:rPr>
              <a:t>dès</a:t>
            </a:r>
            <a:r>
              <a:rPr sz="1358" dirty="0">
                <a:solidFill>
                  <a:schemeClr val="tx1"/>
                </a:solidFill>
              </a:rPr>
              <a:t> </a:t>
            </a:r>
            <a:r>
              <a:rPr sz="1358" dirty="0" err="1">
                <a:solidFill>
                  <a:schemeClr val="tx1"/>
                </a:solidFill>
              </a:rPr>
              <a:t>lors</a:t>
            </a:r>
            <a:r>
              <a:rPr sz="1358" dirty="0">
                <a:solidFill>
                  <a:schemeClr val="tx1"/>
                </a:solidFill>
              </a:rPr>
              <a:t> </a:t>
            </a:r>
            <a:r>
              <a:rPr sz="1358" dirty="0" err="1">
                <a:solidFill>
                  <a:schemeClr val="tx1"/>
                </a:solidFill>
              </a:rPr>
              <a:t>que</a:t>
            </a:r>
            <a:r>
              <a:rPr sz="1358" dirty="0">
                <a:solidFill>
                  <a:schemeClr val="tx1"/>
                </a:solidFill>
              </a:rPr>
              <a:t> le  </a:t>
            </a:r>
            <a:r>
              <a:rPr sz="1358" dirty="0" err="1">
                <a:solidFill>
                  <a:schemeClr val="tx1"/>
                </a:solidFill>
              </a:rPr>
              <a:t>maintien</a:t>
            </a:r>
            <a:r>
              <a:rPr sz="1358" dirty="0">
                <a:solidFill>
                  <a:schemeClr val="tx1"/>
                </a:solidFill>
              </a:rPr>
              <a:t> du régime </a:t>
            </a:r>
            <a:r>
              <a:rPr sz="1358" dirty="0" err="1">
                <a:solidFill>
                  <a:schemeClr val="tx1"/>
                </a:solidFill>
              </a:rPr>
              <a:t>indemnitaire</a:t>
            </a:r>
            <a:r>
              <a:rPr sz="1358" dirty="0">
                <a:solidFill>
                  <a:schemeClr val="tx1"/>
                </a:solidFill>
              </a:rPr>
              <a:t> au profit de </a:t>
            </a:r>
            <a:r>
              <a:rPr sz="1358" dirty="0" err="1">
                <a:solidFill>
                  <a:schemeClr val="tx1"/>
                </a:solidFill>
              </a:rPr>
              <a:t>l'agent</a:t>
            </a:r>
            <a:r>
              <a:rPr sz="1358" dirty="0">
                <a:solidFill>
                  <a:schemeClr val="tx1"/>
                </a:solidFill>
              </a:rPr>
              <a:t> territorial </a:t>
            </a:r>
            <a:r>
              <a:rPr sz="1358" dirty="0" err="1">
                <a:solidFill>
                  <a:schemeClr val="tx1"/>
                </a:solidFill>
              </a:rPr>
              <a:t>placé</a:t>
            </a:r>
            <a:r>
              <a:rPr sz="1358" dirty="0">
                <a:solidFill>
                  <a:schemeClr val="tx1"/>
                </a:solidFill>
              </a:rPr>
              <a:t> en </a:t>
            </a:r>
            <a:r>
              <a:rPr sz="1358" dirty="0" err="1" smtClean="0">
                <a:solidFill>
                  <a:schemeClr val="tx1"/>
                </a:solidFill>
              </a:rPr>
              <a:t>congé</a:t>
            </a:r>
            <a:r>
              <a:rPr lang="fr-FR" sz="1358" dirty="0" smtClean="0"/>
              <a:t> maladie</a:t>
            </a:r>
            <a:r>
              <a:rPr sz="1358" dirty="0" smtClean="0">
                <a:solidFill>
                  <a:schemeClr val="tx1"/>
                </a:solidFill>
              </a:rPr>
              <a:t> </a:t>
            </a:r>
            <a:r>
              <a:rPr sz="1358" dirty="0" err="1">
                <a:solidFill>
                  <a:schemeClr val="tx1"/>
                </a:solidFill>
              </a:rPr>
              <a:t>n'est</a:t>
            </a:r>
            <a:r>
              <a:rPr sz="1358" dirty="0">
                <a:solidFill>
                  <a:schemeClr val="tx1"/>
                </a:solidFill>
              </a:rPr>
              <a:t> </a:t>
            </a:r>
            <a:r>
              <a:rPr sz="1358" dirty="0" err="1">
                <a:solidFill>
                  <a:schemeClr val="tx1"/>
                </a:solidFill>
              </a:rPr>
              <a:t>prévu</a:t>
            </a:r>
            <a:r>
              <a:rPr sz="1358" dirty="0">
                <a:solidFill>
                  <a:schemeClr val="tx1"/>
                </a:solidFill>
              </a:rPr>
              <a:t> </a:t>
            </a:r>
            <a:r>
              <a:rPr sz="1358" dirty="0" err="1">
                <a:solidFill>
                  <a:schemeClr val="tx1"/>
                </a:solidFill>
              </a:rPr>
              <a:t>ni</a:t>
            </a:r>
            <a:r>
              <a:rPr sz="1358" dirty="0">
                <a:solidFill>
                  <a:schemeClr val="tx1"/>
                </a:solidFill>
              </a:rPr>
              <a:t> par </a:t>
            </a:r>
            <a:r>
              <a:rPr sz="1358" dirty="0" err="1">
                <a:solidFill>
                  <a:schemeClr val="tx1"/>
                </a:solidFill>
              </a:rPr>
              <a:t>l'article</a:t>
            </a:r>
            <a:r>
              <a:rPr sz="1358" dirty="0">
                <a:solidFill>
                  <a:schemeClr val="tx1"/>
                </a:solidFill>
              </a:rPr>
              <a:t> 57 de la </a:t>
            </a:r>
            <a:r>
              <a:rPr sz="1358" dirty="0" err="1" smtClean="0">
                <a:solidFill>
                  <a:schemeClr val="tx1"/>
                </a:solidFill>
              </a:rPr>
              <a:t>loi</a:t>
            </a:r>
            <a:r>
              <a:rPr lang="fr-FR" sz="1358" dirty="0" smtClean="0">
                <a:solidFill>
                  <a:schemeClr val="tx1"/>
                </a:solidFill>
              </a:rPr>
              <a:t> </a:t>
            </a:r>
            <a:r>
              <a:rPr sz="1358" dirty="0" smtClean="0">
                <a:solidFill>
                  <a:schemeClr val="tx1"/>
                </a:solidFill>
              </a:rPr>
              <a:t>84-53 </a:t>
            </a:r>
            <a:r>
              <a:rPr sz="1358" dirty="0">
                <a:solidFill>
                  <a:schemeClr val="tx1"/>
                </a:solidFill>
              </a:rPr>
              <a:t>du 26 </a:t>
            </a:r>
            <a:r>
              <a:rPr sz="1358" dirty="0" err="1">
                <a:solidFill>
                  <a:schemeClr val="tx1"/>
                </a:solidFill>
              </a:rPr>
              <a:t>janvier</a:t>
            </a:r>
            <a:r>
              <a:rPr sz="1358" dirty="0">
                <a:solidFill>
                  <a:schemeClr val="tx1"/>
                </a:solidFill>
              </a:rPr>
              <a:t> 1984, </a:t>
            </a:r>
            <a:r>
              <a:rPr sz="1358" dirty="0" err="1">
                <a:solidFill>
                  <a:schemeClr val="tx1"/>
                </a:solidFill>
              </a:rPr>
              <a:t>ni</a:t>
            </a:r>
            <a:r>
              <a:rPr sz="1358" dirty="0">
                <a:solidFill>
                  <a:schemeClr val="tx1"/>
                </a:solidFill>
              </a:rPr>
              <a:t> par </a:t>
            </a:r>
            <a:r>
              <a:rPr sz="1358" dirty="0" err="1">
                <a:solidFill>
                  <a:schemeClr val="tx1"/>
                </a:solidFill>
              </a:rPr>
              <a:t>aucune</a:t>
            </a:r>
            <a:r>
              <a:rPr sz="1358" dirty="0">
                <a:solidFill>
                  <a:schemeClr val="tx1"/>
                </a:solidFill>
              </a:rPr>
              <a:t> </a:t>
            </a:r>
            <a:r>
              <a:rPr sz="1358" dirty="0" err="1">
                <a:solidFill>
                  <a:schemeClr val="tx1"/>
                </a:solidFill>
              </a:rPr>
              <a:t>autre</a:t>
            </a:r>
            <a:r>
              <a:rPr sz="1358" dirty="0">
                <a:solidFill>
                  <a:schemeClr val="tx1"/>
                </a:solidFill>
              </a:rPr>
              <a:t> </a:t>
            </a:r>
            <a:r>
              <a:rPr sz="1358" dirty="0" err="1">
                <a:solidFill>
                  <a:schemeClr val="tx1"/>
                </a:solidFill>
              </a:rPr>
              <a:t>une</a:t>
            </a:r>
            <a:r>
              <a:rPr sz="1358" dirty="0">
                <a:solidFill>
                  <a:schemeClr val="tx1"/>
                </a:solidFill>
              </a:rPr>
              <a:t> disposition </a:t>
            </a:r>
            <a:r>
              <a:rPr sz="1358" dirty="0" err="1">
                <a:solidFill>
                  <a:schemeClr val="tx1"/>
                </a:solidFill>
              </a:rPr>
              <a:t>réglementaire</a:t>
            </a:r>
            <a:r>
              <a:rPr sz="1358" dirty="0">
                <a:solidFill>
                  <a:schemeClr val="tx1"/>
                </a:solidFill>
              </a:rPr>
              <a:t>. </a:t>
            </a:r>
            <a:r>
              <a:rPr sz="1358" dirty="0" err="1">
                <a:solidFill>
                  <a:schemeClr val="tx1"/>
                </a:solidFill>
              </a:rPr>
              <a:t>C’est</a:t>
            </a:r>
            <a:r>
              <a:rPr sz="1358" dirty="0">
                <a:solidFill>
                  <a:schemeClr val="tx1"/>
                </a:solidFill>
              </a:rPr>
              <a:t> en </a:t>
            </a:r>
            <a:r>
              <a:rPr sz="1358" dirty="0" err="1">
                <a:solidFill>
                  <a:schemeClr val="tx1"/>
                </a:solidFill>
              </a:rPr>
              <a:t>cela</a:t>
            </a:r>
            <a:r>
              <a:rPr sz="1358" dirty="0">
                <a:solidFill>
                  <a:schemeClr val="tx1"/>
                </a:solidFill>
              </a:rPr>
              <a:t> </a:t>
            </a:r>
            <a:r>
              <a:rPr sz="1358" dirty="0" err="1">
                <a:solidFill>
                  <a:schemeClr val="tx1"/>
                </a:solidFill>
              </a:rPr>
              <a:t>que</a:t>
            </a:r>
            <a:r>
              <a:rPr sz="1358" dirty="0">
                <a:solidFill>
                  <a:schemeClr val="tx1"/>
                </a:solidFill>
              </a:rPr>
              <a:t> le </a:t>
            </a:r>
            <a:r>
              <a:rPr sz="1358" dirty="0" err="1">
                <a:solidFill>
                  <a:schemeClr val="tx1"/>
                </a:solidFill>
              </a:rPr>
              <a:t>Conseil</a:t>
            </a:r>
            <a:r>
              <a:rPr sz="1358" dirty="0">
                <a:solidFill>
                  <a:schemeClr val="tx1"/>
                </a:solidFill>
              </a:rPr>
              <a:t> </a:t>
            </a:r>
            <a:r>
              <a:rPr sz="1358" dirty="0" err="1">
                <a:solidFill>
                  <a:schemeClr val="tx1"/>
                </a:solidFill>
              </a:rPr>
              <a:t>d’Etat</a:t>
            </a:r>
            <a:r>
              <a:rPr sz="1358" dirty="0">
                <a:solidFill>
                  <a:schemeClr val="tx1"/>
                </a:solidFill>
              </a:rPr>
              <a:t> a </a:t>
            </a:r>
            <a:r>
              <a:rPr sz="1358" dirty="0" err="1">
                <a:solidFill>
                  <a:schemeClr val="tx1"/>
                </a:solidFill>
              </a:rPr>
              <a:t>jugé</a:t>
            </a:r>
            <a:r>
              <a:rPr sz="1358" dirty="0">
                <a:solidFill>
                  <a:schemeClr val="tx1"/>
                </a:solidFill>
              </a:rPr>
              <a:t> </a:t>
            </a:r>
            <a:r>
              <a:rPr sz="1358" dirty="0" err="1">
                <a:solidFill>
                  <a:schemeClr val="tx1"/>
                </a:solidFill>
              </a:rPr>
              <a:t>que</a:t>
            </a:r>
            <a:r>
              <a:rPr sz="1358" dirty="0">
                <a:solidFill>
                  <a:schemeClr val="tx1"/>
                </a:solidFill>
              </a:rPr>
              <a:t> </a:t>
            </a:r>
            <a:r>
              <a:rPr sz="1358" dirty="0" err="1">
                <a:solidFill>
                  <a:schemeClr val="tx1"/>
                </a:solidFill>
              </a:rPr>
              <a:t>l’administration</a:t>
            </a:r>
            <a:r>
              <a:rPr sz="1358" dirty="0">
                <a:solidFill>
                  <a:schemeClr val="tx1"/>
                </a:solidFill>
              </a:rPr>
              <a:t> </a:t>
            </a:r>
            <a:r>
              <a:rPr sz="1358" dirty="0" err="1">
                <a:solidFill>
                  <a:schemeClr val="tx1"/>
                </a:solidFill>
              </a:rPr>
              <a:t>pouvait</a:t>
            </a:r>
            <a:r>
              <a:rPr sz="1358" dirty="0">
                <a:solidFill>
                  <a:schemeClr val="tx1"/>
                </a:solidFill>
              </a:rPr>
              <a:t> </a:t>
            </a:r>
            <a:r>
              <a:rPr sz="1358" dirty="0" err="1">
                <a:solidFill>
                  <a:schemeClr val="tx1"/>
                </a:solidFill>
              </a:rPr>
              <a:t>maintenir</a:t>
            </a:r>
            <a:r>
              <a:rPr sz="1358" dirty="0">
                <a:solidFill>
                  <a:schemeClr val="tx1"/>
                </a:solidFill>
              </a:rPr>
              <a:t> les primes et </a:t>
            </a:r>
            <a:r>
              <a:rPr sz="1358" dirty="0" err="1">
                <a:solidFill>
                  <a:schemeClr val="tx1"/>
                </a:solidFill>
              </a:rPr>
              <a:t>indemnités</a:t>
            </a:r>
            <a:r>
              <a:rPr sz="1358" dirty="0">
                <a:solidFill>
                  <a:schemeClr val="tx1"/>
                </a:solidFill>
              </a:rPr>
              <a:t> </a:t>
            </a:r>
            <a:r>
              <a:rPr sz="1358" dirty="0" err="1">
                <a:solidFill>
                  <a:schemeClr val="tx1"/>
                </a:solidFill>
              </a:rPr>
              <a:t>liées</a:t>
            </a:r>
            <a:r>
              <a:rPr sz="1358" dirty="0">
                <a:solidFill>
                  <a:schemeClr val="tx1"/>
                </a:solidFill>
              </a:rPr>
              <a:t> à </a:t>
            </a:r>
            <a:r>
              <a:rPr sz="1358" dirty="0" err="1">
                <a:solidFill>
                  <a:schemeClr val="tx1"/>
                </a:solidFill>
              </a:rPr>
              <a:t>l’exercice</a:t>
            </a:r>
            <a:r>
              <a:rPr sz="1358" dirty="0">
                <a:solidFill>
                  <a:schemeClr val="tx1"/>
                </a:solidFill>
              </a:rPr>
              <a:t> </a:t>
            </a:r>
            <a:r>
              <a:rPr sz="1358" dirty="0" err="1">
                <a:solidFill>
                  <a:schemeClr val="tx1"/>
                </a:solidFill>
              </a:rPr>
              <a:t>effectif</a:t>
            </a:r>
            <a:r>
              <a:rPr sz="1358" dirty="0">
                <a:solidFill>
                  <a:schemeClr val="tx1"/>
                </a:solidFill>
              </a:rPr>
              <a:t> des </a:t>
            </a:r>
            <a:r>
              <a:rPr sz="1358" dirty="0" err="1">
                <a:solidFill>
                  <a:schemeClr val="tx1"/>
                </a:solidFill>
              </a:rPr>
              <a:t>fonctions</a:t>
            </a:r>
            <a:r>
              <a:rPr sz="1358" dirty="0">
                <a:solidFill>
                  <a:schemeClr val="tx1"/>
                </a:solidFill>
              </a:rPr>
              <a:t> </a:t>
            </a:r>
            <a:r>
              <a:rPr sz="1358" dirty="0" err="1">
                <a:solidFill>
                  <a:schemeClr val="tx1"/>
                </a:solidFill>
              </a:rPr>
              <a:t>durant</a:t>
            </a:r>
            <a:r>
              <a:rPr sz="1358" dirty="0">
                <a:solidFill>
                  <a:schemeClr val="tx1"/>
                </a:solidFill>
              </a:rPr>
              <a:t> les </a:t>
            </a:r>
            <a:r>
              <a:rPr sz="1358" dirty="0" err="1">
                <a:solidFill>
                  <a:schemeClr val="tx1"/>
                </a:solidFill>
              </a:rPr>
              <a:t>congés</a:t>
            </a:r>
            <a:r>
              <a:rPr sz="1358" dirty="0">
                <a:solidFill>
                  <a:schemeClr val="tx1"/>
                </a:solidFill>
              </a:rPr>
              <a:t> </a:t>
            </a:r>
            <a:r>
              <a:rPr sz="1358" dirty="0" err="1">
                <a:solidFill>
                  <a:schemeClr val="tx1"/>
                </a:solidFill>
              </a:rPr>
              <a:t>maladie</a:t>
            </a:r>
            <a:r>
              <a:rPr sz="1358" dirty="0" smtClean="0">
                <a:solidFill>
                  <a:schemeClr val="tx1"/>
                </a:solidFill>
              </a:rPr>
              <a:t>,</a:t>
            </a:r>
            <a:r>
              <a:rPr lang="fr-FR" sz="1358" dirty="0" smtClean="0">
                <a:solidFill>
                  <a:schemeClr val="tx1"/>
                </a:solidFill>
              </a:rPr>
              <a:t> </a:t>
            </a:r>
            <a:r>
              <a:rPr sz="1358" dirty="0" smtClean="0">
                <a:solidFill>
                  <a:schemeClr val="tx1"/>
                </a:solidFill>
              </a:rPr>
              <a:t>«</a:t>
            </a:r>
            <a:r>
              <a:rPr lang="fr-FR" sz="1358" dirty="0" smtClean="0">
                <a:solidFill>
                  <a:schemeClr val="tx1"/>
                </a:solidFill>
              </a:rPr>
              <a:t> </a:t>
            </a:r>
            <a:r>
              <a:rPr sz="1358" i="1" dirty="0" err="1" smtClean="0">
                <a:solidFill>
                  <a:schemeClr val="tx1"/>
                </a:solidFill>
              </a:rPr>
              <a:t>si</a:t>
            </a:r>
            <a:r>
              <a:rPr sz="1358" i="1" dirty="0" smtClean="0">
                <a:solidFill>
                  <a:schemeClr val="tx1"/>
                </a:solidFill>
              </a:rPr>
              <a:t> </a:t>
            </a:r>
            <a:r>
              <a:rPr sz="1358" i="1" dirty="0">
                <a:solidFill>
                  <a:schemeClr val="tx1"/>
                </a:solidFill>
              </a:rPr>
              <a:t>des </a:t>
            </a:r>
            <a:r>
              <a:rPr sz="1358" i="1" dirty="0" err="1">
                <a:solidFill>
                  <a:schemeClr val="tx1"/>
                </a:solidFill>
              </a:rPr>
              <a:t>circonstances</a:t>
            </a:r>
            <a:r>
              <a:rPr sz="1358" i="1" dirty="0">
                <a:solidFill>
                  <a:schemeClr val="tx1"/>
                </a:solidFill>
              </a:rPr>
              <a:t> </a:t>
            </a:r>
            <a:r>
              <a:rPr sz="1358" i="1" dirty="0" err="1">
                <a:solidFill>
                  <a:schemeClr val="tx1"/>
                </a:solidFill>
              </a:rPr>
              <a:t>particulières</a:t>
            </a:r>
            <a:r>
              <a:rPr sz="1358" i="1" dirty="0">
                <a:solidFill>
                  <a:schemeClr val="tx1"/>
                </a:solidFill>
              </a:rPr>
              <a:t> </a:t>
            </a:r>
            <a:r>
              <a:rPr sz="1358" i="1" dirty="0" err="1">
                <a:solidFill>
                  <a:schemeClr val="tx1"/>
                </a:solidFill>
              </a:rPr>
              <a:t>lui</a:t>
            </a:r>
            <a:r>
              <a:rPr sz="1358" i="1" dirty="0">
                <a:solidFill>
                  <a:schemeClr val="tx1"/>
                </a:solidFill>
              </a:rPr>
              <a:t> </a:t>
            </a:r>
            <a:r>
              <a:rPr sz="1358" i="1" dirty="0" err="1">
                <a:solidFill>
                  <a:schemeClr val="tx1"/>
                </a:solidFill>
              </a:rPr>
              <a:t>paraissent</a:t>
            </a:r>
            <a:r>
              <a:rPr sz="1358" i="1" dirty="0">
                <a:solidFill>
                  <a:schemeClr val="tx1"/>
                </a:solidFill>
              </a:rPr>
              <a:t> le justifier</a:t>
            </a:r>
            <a:r>
              <a:rPr sz="1358" dirty="0">
                <a:solidFill>
                  <a:schemeClr val="tx1"/>
                </a:solidFill>
              </a:rPr>
              <a:t> », </a:t>
            </a:r>
            <a:r>
              <a:rPr sz="1358" i="1" dirty="0">
                <a:solidFill>
                  <a:schemeClr val="tx1"/>
                </a:solidFill>
              </a:rPr>
              <a:t>(</a:t>
            </a:r>
            <a:r>
              <a:rPr sz="1358" i="1" dirty="0" smtClean="0">
                <a:solidFill>
                  <a:schemeClr val="tx1"/>
                </a:solidFill>
              </a:rPr>
              <a:t>CE</a:t>
            </a:r>
            <a:r>
              <a:rPr lang="fr-FR" sz="1358" i="1" dirty="0" smtClean="0">
                <a:solidFill>
                  <a:schemeClr val="tx1"/>
                </a:solidFill>
              </a:rPr>
              <a:t>,</a:t>
            </a:r>
            <a:r>
              <a:rPr sz="1358" i="1" dirty="0" smtClean="0">
                <a:solidFill>
                  <a:schemeClr val="tx1"/>
                </a:solidFill>
              </a:rPr>
              <a:t> </a:t>
            </a:r>
            <a:r>
              <a:rPr sz="1358" i="1" dirty="0">
                <a:solidFill>
                  <a:schemeClr val="tx1"/>
                </a:solidFill>
              </a:rPr>
              <a:t>18 </a:t>
            </a:r>
            <a:r>
              <a:rPr sz="1358" i="1" dirty="0" err="1" smtClean="0">
                <a:solidFill>
                  <a:schemeClr val="tx1"/>
                </a:solidFill>
              </a:rPr>
              <a:t>nov</a:t>
            </a:r>
            <a:r>
              <a:rPr lang="fr-FR" sz="1358" i="1" dirty="0" err="1" smtClean="0">
                <a:solidFill>
                  <a:schemeClr val="tx1"/>
                </a:solidFill>
              </a:rPr>
              <a:t>embre</a:t>
            </a:r>
            <a:r>
              <a:rPr sz="1358" i="1" dirty="0" smtClean="0">
                <a:solidFill>
                  <a:schemeClr val="tx1"/>
                </a:solidFill>
              </a:rPr>
              <a:t> 2011</a:t>
            </a:r>
            <a:r>
              <a:rPr lang="fr-FR" sz="1358" i="1" dirty="0" smtClean="0">
                <a:solidFill>
                  <a:schemeClr val="tx1"/>
                </a:solidFill>
              </a:rPr>
              <a:t>, </a:t>
            </a:r>
            <a:r>
              <a:rPr sz="1358" i="1" dirty="0" smtClean="0">
                <a:solidFill>
                  <a:schemeClr val="tx1"/>
                </a:solidFill>
              </a:rPr>
              <a:t>344563)</a:t>
            </a:r>
            <a:endParaRPr lang="fr-FR" sz="1358" i="1" dirty="0" smtClean="0">
              <a:solidFill>
                <a:schemeClr val="tx1"/>
              </a:solidFill>
            </a:endParaRPr>
          </a:p>
          <a:p>
            <a:pPr marL="154500" lvl="0" indent="-154500" algn="just" defTabSz="886968">
              <a:lnSpc>
                <a:spcPct val="110000"/>
              </a:lnSpc>
              <a:spcBef>
                <a:spcPts val="500"/>
              </a:spcBef>
              <a:buFont typeface="Courier New"/>
              <a:buChar char="o"/>
              <a:defRPr sz="1800"/>
            </a:pPr>
            <a:r>
              <a:rPr lang="fr-FR" sz="1358" dirty="0" smtClean="0">
                <a:solidFill>
                  <a:schemeClr val="tx1"/>
                </a:solidFill>
              </a:rPr>
              <a:t>En conséquence, si une collectivité souhaite le maintien des éléments de primes et indemnités liées à l’exercice des fonctions, durant les périodes d’absence des bénéficiaires, elle doit délibérer expressément sur ces critères et conditions</a:t>
            </a:r>
            <a:endParaRPr sz="1358" dirty="0">
              <a:solidFill>
                <a:schemeClr val="tx1"/>
              </a:solidFill>
            </a:endParaRPr>
          </a:p>
        </p:txBody>
      </p:sp>
      <p:sp>
        <p:nvSpPr>
          <p:cNvPr id="147" name="Shape 147"/>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12</a:t>
            </a:fld>
            <a:endParaRPr sz="1400" b="1" dirty="0">
              <a:solidFill>
                <a:srgbClr val="FFFFFF"/>
              </a:solidFill>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a:solidFill>
                  <a:srgbClr val="575F6D"/>
                </a:solidFill>
              </a:rPr>
              <a:t>Application des critères professionnels liés aux fonctions (1)</a:t>
            </a:r>
          </a:p>
        </p:txBody>
      </p:sp>
      <p:sp>
        <p:nvSpPr>
          <p:cNvPr id="150" name="Shape 150"/>
          <p:cNvSpPr>
            <a:spLocks noGrp="1"/>
          </p:cNvSpPr>
          <p:nvPr>
            <p:ph sz="quarter" idx="1"/>
          </p:nvPr>
        </p:nvSpPr>
        <p:spPr>
          <a:xfrm>
            <a:off x="457200" y="1600200"/>
            <a:ext cx="7467600" cy="4873625"/>
          </a:xfrm>
          <a:prstGeom prst="rect">
            <a:avLst/>
          </a:prstGeom>
        </p:spPr>
        <p:txBody>
          <a:bodyPr lIns="0" tIns="0" rIns="0" bIns="0">
            <a:normAutofit/>
          </a:bodyPr>
          <a:lstStyle/>
          <a:p>
            <a:pPr lvl="0" algn="just">
              <a:lnSpc>
                <a:spcPct val="110000"/>
              </a:lnSpc>
              <a:buSzTx/>
              <a:buNone/>
              <a:defRPr sz="1800"/>
            </a:pPr>
            <a:endParaRPr sz="1400" dirty="0"/>
          </a:p>
          <a:p>
            <a:pPr marL="159279" lvl="0" indent="-159279" algn="just">
              <a:lnSpc>
                <a:spcPct val="110000"/>
              </a:lnSpc>
              <a:buFont typeface="Courier New"/>
              <a:buChar char="o"/>
              <a:defRPr sz="1800"/>
            </a:pPr>
            <a:r>
              <a:rPr sz="1400" dirty="0"/>
              <a:t>Le </a:t>
            </a:r>
            <a:r>
              <a:rPr sz="1400" dirty="0" err="1"/>
              <a:t>montant</a:t>
            </a:r>
            <a:r>
              <a:rPr sz="1400" dirty="0"/>
              <a:t> de  </a:t>
            </a:r>
            <a:r>
              <a:rPr sz="1400" dirty="0" err="1"/>
              <a:t>l'IFSE</a:t>
            </a:r>
            <a:r>
              <a:rPr sz="1400" dirty="0"/>
              <a:t> </a:t>
            </a:r>
            <a:r>
              <a:rPr sz="1400" dirty="0" err="1"/>
              <a:t>est</a:t>
            </a:r>
            <a:r>
              <a:rPr sz="1400" dirty="0"/>
              <a:t> </a:t>
            </a:r>
            <a:r>
              <a:rPr sz="1400" dirty="0" err="1"/>
              <a:t>fixé</a:t>
            </a:r>
            <a:r>
              <a:rPr sz="1400" dirty="0"/>
              <a:t>  </a:t>
            </a:r>
            <a:r>
              <a:rPr sz="1400" dirty="0" err="1"/>
              <a:t>selon</a:t>
            </a:r>
            <a:r>
              <a:rPr sz="1400" dirty="0"/>
              <a:t> le  </a:t>
            </a:r>
            <a:r>
              <a:rPr sz="1400" dirty="0" err="1"/>
              <a:t>niveau</a:t>
            </a:r>
            <a:r>
              <a:rPr sz="1400" dirty="0"/>
              <a:t> de </a:t>
            </a:r>
            <a:r>
              <a:rPr sz="1400" dirty="0" err="1"/>
              <a:t>responsabilité</a:t>
            </a:r>
            <a:r>
              <a:rPr sz="1400" dirty="0"/>
              <a:t> et </a:t>
            </a:r>
            <a:r>
              <a:rPr sz="1400" dirty="0" err="1"/>
              <a:t>d'expertise</a:t>
            </a:r>
            <a:r>
              <a:rPr sz="1400" dirty="0"/>
              <a:t>  </a:t>
            </a:r>
            <a:r>
              <a:rPr sz="1400" dirty="0" err="1"/>
              <a:t>requis</a:t>
            </a:r>
            <a:r>
              <a:rPr sz="1400" dirty="0"/>
              <a:t> </a:t>
            </a:r>
            <a:r>
              <a:rPr sz="1400" dirty="0" err="1"/>
              <a:t>dans</a:t>
            </a:r>
            <a:r>
              <a:rPr sz="1400" dirty="0"/>
              <a:t> </a:t>
            </a:r>
            <a:r>
              <a:rPr sz="1400" dirty="0" err="1"/>
              <a:t>l'exercice</a:t>
            </a:r>
            <a:r>
              <a:rPr sz="1400" dirty="0"/>
              <a:t> des </a:t>
            </a:r>
            <a:r>
              <a:rPr sz="1400" dirty="0" err="1"/>
              <a:t>fonctions</a:t>
            </a:r>
            <a:endParaRPr sz="1400" dirty="0"/>
          </a:p>
          <a:p>
            <a:pPr marL="159279" lvl="0" indent="-159279" algn="just">
              <a:lnSpc>
                <a:spcPct val="110000"/>
              </a:lnSpc>
              <a:buFont typeface="Courier New"/>
              <a:buChar char="o"/>
              <a:defRPr sz="1800"/>
            </a:pPr>
            <a:r>
              <a:rPr sz="1400" dirty="0" err="1"/>
              <a:t>Ainsi</a:t>
            </a:r>
            <a:r>
              <a:rPr sz="1400" dirty="0"/>
              <a:t>, pour  </a:t>
            </a:r>
            <a:r>
              <a:rPr sz="1400" dirty="0" err="1"/>
              <a:t>chaque</a:t>
            </a:r>
            <a:r>
              <a:rPr sz="1400" dirty="0"/>
              <a:t> corps  </a:t>
            </a:r>
            <a:r>
              <a:rPr sz="1400" dirty="0" err="1"/>
              <a:t>ou</a:t>
            </a:r>
            <a:r>
              <a:rPr sz="1400" dirty="0"/>
              <a:t> </a:t>
            </a:r>
            <a:r>
              <a:rPr sz="1400" dirty="0" err="1"/>
              <a:t>statut</a:t>
            </a:r>
            <a:r>
              <a:rPr sz="1400" dirty="0"/>
              <a:t>  </a:t>
            </a:r>
            <a:r>
              <a:rPr sz="1400" dirty="0" err="1"/>
              <a:t>d'emploi</a:t>
            </a:r>
            <a:r>
              <a:rPr sz="1400" dirty="0"/>
              <a:t>, des </a:t>
            </a:r>
            <a:r>
              <a:rPr sz="1400" dirty="0" err="1"/>
              <a:t>groupes</a:t>
            </a:r>
            <a:r>
              <a:rPr sz="1400" dirty="0"/>
              <a:t>  de </a:t>
            </a:r>
            <a:r>
              <a:rPr sz="1400" dirty="0" err="1"/>
              <a:t>fonctions</a:t>
            </a:r>
            <a:r>
              <a:rPr sz="1400" dirty="0"/>
              <a:t>  </a:t>
            </a:r>
            <a:r>
              <a:rPr sz="1400" dirty="0" err="1"/>
              <a:t>sont</a:t>
            </a:r>
            <a:r>
              <a:rPr sz="1400" dirty="0"/>
              <a:t>  </a:t>
            </a:r>
            <a:r>
              <a:rPr sz="1400" dirty="0" err="1"/>
              <a:t>déterminés</a:t>
            </a:r>
            <a:r>
              <a:rPr sz="1400" dirty="0"/>
              <a:t> et </a:t>
            </a:r>
            <a:r>
              <a:rPr sz="1400" dirty="0" err="1"/>
              <a:t>hiérarchisés</a:t>
            </a:r>
            <a:endParaRPr sz="1400" dirty="0"/>
          </a:p>
          <a:p>
            <a:pPr marL="159279" lvl="0" indent="-159279" algn="just">
              <a:lnSpc>
                <a:spcPct val="110000"/>
              </a:lnSpc>
              <a:buFont typeface="Courier New"/>
              <a:buChar char="o"/>
              <a:defRPr sz="1800"/>
            </a:pPr>
            <a:r>
              <a:rPr sz="1400" dirty="0">
                <a:solidFill>
                  <a:schemeClr val="tx1"/>
                </a:solidFill>
              </a:rPr>
              <a:t>À </a:t>
            </a:r>
            <a:r>
              <a:rPr sz="1400" dirty="0" err="1">
                <a:solidFill>
                  <a:schemeClr val="tx1"/>
                </a:solidFill>
              </a:rPr>
              <a:t>chaque</a:t>
            </a:r>
            <a:r>
              <a:rPr sz="1400" dirty="0">
                <a:solidFill>
                  <a:schemeClr val="tx1"/>
                </a:solidFill>
              </a:rPr>
              <a:t> </a:t>
            </a:r>
            <a:r>
              <a:rPr sz="1400" dirty="0" err="1">
                <a:solidFill>
                  <a:schemeClr val="tx1"/>
                </a:solidFill>
              </a:rPr>
              <a:t>groupe</a:t>
            </a:r>
            <a:r>
              <a:rPr sz="1400" dirty="0">
                <a:solidFill>
                  <a:schemeClr val="tx1"/>
                </a:solidFill>
              </a:rPr>
              <a:t> de </a:t>
            </a:r>
            <a:r>
              <a:rPr sz="1400" dirty="0" err="1">
                <a:solidFill>
                  <a:schemeClr val="tx1"/>
                </a:solidFill>
              </a:rPr>
              <a:t>fonctions</a:t>
            </a:r>
            <a:r>
              <a:rPr sz="1400" dirty="0">
                <a:solidFill>
                  <a:schemeClr val="tx1"/>
                </a:solidFill>
              </a:rPr>
              <a:t> correspond un plafond de </a:t>
            </a:r>
            <a:r>
              <a:rPr sz="1400" dirty="0" err="1">
                <a:solidFill>
                  <a:schemeClr val="tx1"/>
                </a:solidFill>
              </a:rPr>
              <a:t>l'IFSE</a:t>
            </a:r>
            <a:r>
              <a:rPr sz="1400" dirty="0">
                <a:solidFill>
                  <a:schemeClr val="tx1"/>
                </a:solidFill>
              </a:rPr>
              <a:t> (le </a:t>
            </a:r>
            <a:r>
              <a:rPr sz="1400" dirty="0" err="1">
                <a:solidFill>
                  <a:schemeClr val="tx1"/>
                </a:solidFill>
              </a:rPr>
              <a:t>plancher</a:t>
            </a:r>
            <a:r>
              <a:rPr sz="1400" dirty="0">
                <a:solidFill>
                  <a:schemeClr val="tx1"/>
                </a:solidFill>
              </a:rPr>
              <a:t> quant à </a:t>
            </a:r>
            <a:r>
              <a:rPr sz="1400" dirty="0" err="1">
                <a:solidFill>
                  <a:schemeClr val="tx1"/>
                </a:solidFill>
              </a:rPr>
              <a:t>lui</a:t>
            </a:r>
            <a:r>
              <a:rPr sz="1400" dirty="0">
                <a:solidFill>
                  <a:schemeClr val="tx1"/>
                </a:solidFill>
              </a:rPr>
              <a:t> </a:t>
            </a:r>
            <a:r>
              <a:rPr sz="1400" dirty="0" err="1">
                <a:solidFill>
                  <a:schemeClr val="tx1"/>
                </a:solidFill>
              </a:rPr>
              <a:t>est</a:t>
            </a:r>
            <a:r>
              <a:rPr sz="1400" dirty="0">
                <a:solidFill>
                  <a:schemeClr val="tx1"/>
                </a:solidFill>
              </a:rPr>
              <a:t> </a:t>
            </a:r>
            <a:r>
              <a:rPr sz="1400" dirty="0" err="1">
                <a:solidFill>
                  <a:schemeClr val="tx1"/>
                </a:solidFill>
              </a:rPr>
              <a:t>fixé</a:t>
            </a:r>
            <a:r>
              <a:rPr sz="1400" dirty="0">
                <a:solidFill>
                  <a:schemeClr val="tx1"/>
                </a:solidFill>
              </a:rPr>
              <a:t> par grade). Les </a:t>
            </a:r>
            <a:r>
              <a:rPr sz="1400" dirty="0" err="1">
                <a:solidFill>
                  <a:schemeClr val="tx1"/>
                </a:solidFill>
              </a:rPr>
              <a:t>fonctions</a:t>
            </a:r>
            <a:r>
              <a:rPr sz="1400" dirty="0">
                <a:solidFill>
                  <a:schemeClr val="tx1"/>
                </a:solidFill>
              </a:rPr>
              <a:t>  </a:t>
            </a:r>
            <a:r>
              <a:rPr sz="1400" dirty="0" err="1">
                <a:solidFill>
                  <a:schemeClr val="tx1"/>
                </a:solidFill>
              </a:rPr>
              <a:t>occupées</a:t>
            </a:r>
            <a:r>
              <a:rPr sz="1400" dirty="0">
                <a:solidFill>
                  <a:schemeClr val="tx1"/>
                </a:solidFill>
              </a:rPr>
              <a:t> par les  </a:t>
            </a:r>
            <a:r>
              <a:rPr sz="1400" dirty="0" err="1">
                <a:solidFill>
                  <a:schemeClr val="tx1"/>
                </a:solidFill>
              </a:rPr>
              <a:t>fonctionnaires</a:t>
            </a:r>
            <a:r>
              <a:rPr sz="1400" dirty="0">
                <a:solidFill>
                  <a:schemeClr val="tx1"/>
                </a:solidFill>
              </a:rPr>
              <a:t> d'un </a:t>
            </a:r>
            <a:r>
              <a:rPr sz="1400" dirty="0" err="1">
                <a:solidFill>
                  <a:schemeClr val="tx1"/>
                </a:solidFill>
              </a:rPr>
              <a:t>même</a:t>
            </a:r>
            <a:r>
              <a:rPr sz="1400" dirty="0">
                <a:solidFill>
                  <a:schemeClr val="tx1"/>
                </a:solidFill>
              </a:rPr>
              <a:t> corps </a:t>
            </a:r>
            <a:r>
              <a:rPr sz="1400" dirty="0" err="1">
                <a:solidFill>
                  <a:schemeClr val="tx1"/>
                </a:solidFill>
              </a:rPr>
              <a:t>ou</a:t>
            </a:r>
            <a:r>
              <a:rPr sz="1400" dirty="0">
                <a:solidFill>
                  <a:schemeClr val="tx1"/>
                </a:solidFill>
              </a:rPr>
              <a:t> </a:t>
            </a:r>
            <a:r>
              <a:rPr sz="1400" dirty="0" err="1">
                <a:solidFill>
                  <a:schemeClr val="tx1"/>
                </a:solidFill>
              </a:rPr>
              <a:t>statut</a:t>
            </a:r>
            <a:r>
              <a:rPr sz="1400" dirty="0">
                <a:solidFill>
                  <a:schemeClr val="tx1"/>
                </a:solidFill>
              </a:rPr>
              <a:t>  </a:t>
            </a:r>
            <a:r>
              <a:rPr sz="1400" dirty="0" err="1">
                <a:solidFill>
                  <a:schemeClr val="tx1"/>
                </a:solidFill>
              </a:rPr>
              <a:t>d'emploi</a:t>
            </a:r>
            <a:r>
              <a:rPr sz="1400" dirty="0">
                <a:solidFill>
                  <a:schemeClr val="tx1"/>
                </a:solidFill>
              </a:rPr>
              <a:t> </a:t>
            </a:r>
            <a:r>
              <a:rPr sz="1400" dirty="0" err="1">
                <a:solidFill>
                  <a:schemeClr val="tx1"/>
                </a:solidFill>
              </a:rPr>
              <a:t>sont</a:t>
            </a:r>
            <a:r>
              <a:rPr sz="1400" dirty="0">
                <a:solidFill>
                  <a:schemeClr val="tx1"/>
                </a:solidFill>
              </a:rPr>
              <a:t> </a:t>
            </a:r>
            <a:r>
              <a:rPr sz="1400" dirty="0" err="1">
                <a:solidFill>
                  <a:schemeClr val="tx1"/>
                </a:solidFill>
              </a:rPr>
              <a:t>réparties</a:t>
            </a:r>
            <a:r>
              <a:rPr sz="1400" dirty="0">
                <a:solidFill>
                  <a:schemeClr val="tx1"/>
                </a:solidFill>
              </a:rPr>
              <a:t>  au </a:t>
            </a:r>
            <a:r>
              <a:rPr sz="1400" dirty="0" err="1">
                <a:solidFill>
                  <a:schemeClr val="tx1"/>
                </a:solidFill>
              </a:rPr>
              <a:t>sein</a:t>
            </a:r>
            <a:r>
              <a:rPr sz="1400" dirty="0">
                <a:solidFill>
                  <a:schemeClr val="tx1"/>
                </a:solidFill>
              </a:rPr>
              <a:t> de </a:t>
            </a:r>
            <a:r>
              <a:rPr sz="1400" dirty="0" err="1">
                <a:solidFill>
                  <a:schemeClr val="tx1"/>
                </a:solidFill>
              </a:rPr>
              <a:t>différents</a:t>
            </a:r>
            <a:r>
              <a:rPr sz="1400" dirty="0">
                <a:solidFill>
                  <a:schemeClr val="tx1"/>
                </a:solidFill>
              </a:rPr>
              <a:t> </a:t>
            </a:r>
            <a:r>
              <a:rPr sz="1400" dirty="0" err="1">
                <a:solidFill>
                  <a:schemeClr val="tx1"/>
                </a:solidFill>
              </a:rPr>
              <a:t>groupes</a:t>
            </a:r>
            <a:r>
              <a:rPr sz="1400" dirty="0">
                <a:solidFill>
                  <a:schemeClr val="tx1"/>
                </a:solidFill>
              </a:rPr>
              <a:t> au regard des </a:t>
            </a:r>
            <a:r>
              <a:rPr sz="1400" dirty="0" err="1">
                <a:solidFill>
                  <a:schemeClr val="tx1"/>
                </a:solidFill>
              </a:rPr>
              <a:t>critères</a:t>
            </a:r>
            <a:r>
              <a:rPr sz="1400" dirty="0">
                <a:solidFill>
                  <a:schemeClr val="tx1"/>
                </a:solidFill>
              </a:rPr>
              <a:t> </a:t>
            </a:r>
            <a:r>
              <a:rPr sz="1400" dirty="0" err="1">
                <a:solidFill>
                  <a:schemeClr val="tx1"/>
                </a:solidFill>
              </a:rPr>
              <a:t>professionnels</a:t>
            </a:r>
            <a:r>
              <a:rPr sz="1400" dirty="0">
                <a:solidFill>
                  <a:schemeClr val="tx1"/>
                </a:solidFill>
              </a:rPr>
              <a:t> </a:t>
            </a:r>
            <a:r>
              <a:rPr sz="1400" dirty="0" err="1">
                <a:solidFill>
                  <a:schemeClr val="tx1"/>
                </a:solidFill>
              </a:rPr>
              <a:t>suivants</a:t>
            </a:r>
            <a:r>
              <a:rPr sz="1400" dirty="0">
                <a:solidFill>
                  <a:schemeClr val="tx1"/>
                </a:solidFill>
              </a:rPr>
              <a:t>: </a:t>
            </a:r>
          </a:p>
          <a:p>
            <a:pPr lvl="0" algn="just">
              <a:lnSpc>
                <a:spcPct val="110000"/>
              </a:lnSpc>
              <a:buFont typeface="Courier New"/>
              <a:buChar char="o"/>
              <a:defRPr sz="1800"/>
            </a:pPr>
            <a:endParaRPr sz="1400" dirty="0"/>
          </a:p>
          <a:p>
            <a:pPr lvl="0" algn="ctr">
              <a:lnSpc>
                <a:spcPct val="110000"/>
              </a:lnSpc>
              <a:buSzTx/>
              <a:buNone/>
              <a:defRPr sz="1800"/>
            </a:pPr>
            <a:r>
              <a:rPr sz="1400" i="1" dirty="0" err="1"/>
              <a:t>Fonctions</a:t>
            </a:r>
            <a:r>
              <a:rPr sz="1400" i="1" dirty="0"/>
              <a:t> </a:t>
            </a:r>
            <a:r>
              <a:rPr sz="1400" i="1" dirty="0" err="1"/>
              <a:t>d'encadrement</a:t>
            </a:r>
            <a:r>
              <a:rPr sz="1400" i="1" dirty="0"/>
              <a:t>,  de  coordination, de </a:t>
            </a:r>
            <a:r>
              <a:rPr sz="1400" i="1" dirty="0" err="1"/>
              <a:t>pilotage</a:t>
            </a:r>
            <a:r>
              <a:rPr sz="1400" i="1" dirty="0"/>
              <a:t> </a:t>
            </a:r>
            <a:r>
              <a:rPr sz="1400" i="1" dirty="0" err="1"/>
              <a:t>ou</a:t>
            </a:r>
            <a:r>
              <a:rPr sz="1400" i="1" dirty="0"/>
              <a:t> de  conception  </a:t>
            </a:r>
          </a:p>
          <a:p>
            <a:pPr lvl="0" algn="ctr">
              <a:lnSpc>
                <a:spcPct val="110000"/>
              </a:lnSpc>
              <a:buSzTx/>
              <a:buNone/>
              <a:defRPr sz="1800"/>
            </a:pPr>
            <a:endParaRPr sz="1400" i="1" dirty="0"/>
          </a:p>
          <a:p>
            <a:pPr lvl="0" algn="ctr">
              <a:lnSpc>
                <a:spcPct val="110000"/>
              </a:lnSpc>
              <a:buSzTx/>
              <a:buNone/>
              <a:defRPr sz="1800"/>
            </a:pPr>
            <a:r>
              <a:rPr sz="1400" i="1" dirty="0" err="1"/>
              <a:t>Technicité</a:t>
            </a:r>
            <a:r>
              <a:rPr sz="1400" i="1" dirty="0"/>
              <a:t>, expertise, </a:t>
            </a:r>
            <a:r>
              <a:rPr sz="1400" i="1" dirty="0" err="1"/>
              <a:t>expérience</a:t>
            </a:r>
            <a:r>
              <a:rPr sz="1400" i="1" dirty="0"/>
              <a:t> </a:t>
            </a:r>
            <a:r>
              <a:rPr sz="1400" i="1" dirty="0" err="1"/>
              <a:t>ou</a:t>
            </a:r>
            <a:r>
              <a:rPr sz="1400" i="1" dirty="0"/>
              <a:t>  qualification </a:t>
            </a:r>
            <a:r>
              <a:rPr sz="1400" i="1" dirty="0" err="1"/>
              <a:t>nécessaire</a:t>
            </a:r>
            <a:r>
              <a:rPr sz="1400" i="1" dirty="0"/>
              <a:t> à  </a:t>
            </a:r>
            <a:r>
              <a:rPr sz="1400" i="1" dirty="0" err="1"/>
              <a:t>l'exercice</a:t>
            </a:r>
            <a:r>
              <a:rPr sz="1400" i="1" dirty="0"/>
              <a:t> des </a:t>
            </a:r>
            <a:r>
              <a:rPr sz="1400" i="1" dirty="0" err="1"/>
              <a:t>fonctions</a:t>
            </a:r>
            <a:endParaRPr sz="1400" i="1" dirty="0"/>
          </a:p>
          <a:p>
            <a:pPr lvl="0" algn="ctr">
              <a:lnSpc>
                <a:spcPct val="110000"/>
              </a:lnSpc>
              <a:buSzTx/>
              <a:buNone/>
              <a:defRPr sz="1800"/>
            </a:pPr>
            <a:endParaRPr sz="1400" i="1" dirty="0"/>
          </a:p>
          <a:p>
            <a:pPr lvl="0" algn="ctr">
              <a:lnSpc>
                <a:spcPct val="110000"/>
              </a:lnSpc>
              <a:buSzTx/>
              <a:buNone/>
              <a:defRPr sz="1800"/>
            </a:pPr>
            <a:r>
              <a:rPr sz="1400" i="1" dirty="0" err="1"/>
              <a:t>Sujétions</a:t>
            </a:r>
            <a:r>
              <a:rPr sz="1400" i="1" dirty="0"/>
              <a:t> </a:t>
            </a:r>
            <a:r>
              <a:rPr sz="1400" i="1" dirty="0" err="1"/>
              <a:t>particulières</a:t>
            </a:r>
            <a:r>
              <a:rPr sz="1400" i="1" dirty="0"/>
              <a:t> </a:t>
            </a:r>
            <a:r>
              <a:rPr sz="1400" i="1" dirty="0" err="1"/>
              <a:t>ou</a:t>
            </a:r>
            <a:r>
              <a:rPr sz="1400" i="1" dirty="0"/>
              <a:t> </a:t>
            </a:r>
            <a:r>
              <a:rPr sz="1400" i="1" dirty="0" err="1"/>
              <a:t>degré</a:t>
            </a:r>
            <a:r>
              <a:rPr sz="1400" i="1" dirty="0"/>
              <a:t> </a:t>
            </a:r>
            <a:r>
              <a:rPr sz="1400" i="1" dirty="0" err="1"/>
              <a:t>d’exposition</a:t>
            </a:r>
            <a:r>
              <a:rPr sz="1400" i="1" dirty="0"/>
              <a:t> du </a:t>
            </a:r>
            <a:r>
              <a:rPr sz="1400" i="1" dirty="0" err="1"/>
              <a:t>poste</a:t>
            </a:r>
            <a:r>
              <a:rPr sz="1400" i="1" dirty="0"/>
              <a:t> au regard de son </a:t>
            </a:r>
            <a:r>
              <a:rPr sz="1400" i="1" dirty="0" err="1"/>
              <a:t>environnement</a:t>
            </a:r>
            <a:r>
              <a:rPr sz="1400" i="1" dirty="0"/>
              <a:t> </a:t>
            </a:r>
            <a:r>
              <a:rPr sz="1400" i="1" dirty="0" err="1"/>
              <a:t>professionnel</a:t>
            </a:r>
            <a:r>
              <a:rPr sz="1400" i="1" dirty="0"/>
              <a:t> </a:t>
            </a:r>
          </a:p>
        </p:txBody>
      </p:sp>
      <p:sp>
        <p:nvSpPr>
          <p:cNvPr id="151" name="Shape 151"/>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13</a:t>
            </a:fld>
            <a:endParaRPr sz="1400" b="1">
              <a:solidFill>
                <a:srgbClr val="FFFFFF"/>
              </a:solidFill>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a:solidFill>
                  <a:srgbClr val="575F6D"/>
                </a:solidFill>
              </a:rPr>
              <a:t>Application des critères professionnels liés aux fonctions (2)</a:t>
            </a:r>
          </a:p>
        </p:txBody>
      </p:sp>
      <p:sp>
        <p:nvSpPr>
          <p:cNvPr id="154" name="Shape 154"/>
          <p:cNvSpPr>
            <a:spLocks noGrp="1"/>
          </p:cNvSpPr>
          <p:nvPr>
            <p:ph sz="quarter" idx="1"/>
          </p:nvPr>
        </p:nvSpPr>
        <p:spPr>
          <a:xfrm>
            <a:off x="457200" y="1600200"/>
            <a:ext cx="7467600" cy="4873625"/>
          </a:xfrm>
          <a:prstGeom prst="rect">
            <a:avLst/>
          </a:prstGeom>
        </p:spPr>
        <p:txBody>
          <a:bodyPr lIns="0" tIns="0" rIns="0" bIns="0">
            <a:normAutofit/>
          </a:bodyPr>
          <a:lstStyle/>
          <a:p>
            <a:pPr marL="159279" lvl="0" indent="-159279" algn="just">
              <a:lnSpc>
                <a:spcPct val="110000"/>
              </a:lnSpc>
              <a:buFont typeface="Courier New"/>
              <a:buChar char="o"/>
              <a:defRPr sz="1800"/>
            </a:pPr>
            <a:r>
              <a:rPr sz="1400" b="1"/>
              <a:t>Les fonctions d’encadrement, de pilotage ou de conception</a:t>
            </a:r>
            <a:r>
              <a:rPr sz="1400"/>
              <a:t> désigne des postes associés de responsabilités plus ou  moins lourdes en matière d'encadrement ou de  coordination d'une équipe, d'élaboration  et  de suivi de dossiers stratégiques ou de conduite de projets  </a:t>
            </a:r>
          </a:p>
          <a:p>
            <a:pPr lvl="0" algn="just">
              <a:lnSpc>
                <a:spcPct val="110000"/>
              </a:lnSpc>
              <a:buFont typeface="Courier New"/>
              <a:buChar char="o"/>
              <a:defRPr sz="1800"/>
            </a:pPr>
            <a:endParaRPr sz="1400"/>
          </a:p>
          <a:p>
            <a:pPr marL="159279" lvl="0" indent="-159279" algn="just">
              <a:lnSpc>
                <a:spcPct val="110000"/>
              </a:lnSpc>
              <a:buFont typeface="Courier New"/>
              <a:buChar char="o"/>
              <a:defRPr sz="1800"/>
            </a:pPr>
            <a:r>
              <a:rPr sz="1400" b="1"/>
              <a:t>La technicité, l’expertise et l’expérience ou qualification nécessaire à  l'exercice des  fonctions  : </a:t>
            </a:r>
            <a:r>
              <a:rPr sz="1400"/>
              <a:t>il  s'agit de  valoriser l'acquisition et  la mobilisation de  compétences plus ou moins complexes et de reconnaître les acquis de l'expérience professionnelle nécessaires à leur mise en œuvre </a:t>
            </a:r>
          </a:p>
          <a:p>
            <a:pPr lvl="0" algn="just">
              <a:lnSpc>
                <a:spcPct val="110000"/>
              </a:lnSpc>
              <a:buFont typeface="Courier New"/>
              <a:buChar char="o"/>
              <a:defRPr sz="1800"/>
            </a:pPr>
            <a:endParaRPr sz="1400"/>
          </a:p>
          <a:p>
            <a:pPr marL="159279" lvl="0" indent="-159279" algn="just">
              <a:lnSpc>
                <a:spcPct val="110000"/>
              </a:lnSpc>
              <a:buFont typeface="Courier New"/>
              <a:buChar char="o"/>
              <a:defRPr sz="1800"/>
            </a:pPr>
            <a:r>
              <a:rPr sz="1400" b="1"/>
              <a:t>Les sujétions particulières </a:t>
            </a:r>
            <a:r>
              <a:rPr sz="1400"/>
              <a:t>ou degré  d'exposition du poste au regard de son  environnement professionnel est un critère qui fait référence à des contraintes ou  expositions peuvent  être liées  à l'exercice de fonctions itinérantes,  à l'affectation ou à  l'aire géographique d'exercice des  fonctions, à une mise en responsabilité prononcée de l'agent (échanges  fréquents avec des  partenaires internes  ou externes,  par exemple), ou être de nature physique (filière technique). </a:t>
            </a:r>
          </a:p>
          <a:p>
            <a:pPr marL="159279" lvl="0" indent="-159279" algn="just">
              <a:lnSpc>
                <a:spcPct val="110000"/>
              </a:lnSpc>
              <a:buFont typeface="Courier New"/>
              <a:buChar char="o"/>
              <a:defRPr sz="1800"/>
            </a:pPr>
            <a:r>
              <a:rPr sz="1400" i="1"/>
              <a:t>Toutefois, ces  sujétions ne doivent pas être  prises en compte  lorsqu'elles donnent déjà lieu au  versement d'une  indemnité cumulable avec le RIFSEEP ayant cet objet</a:t>
            </a:r>
          </a:p>
        </p:txBody>
      </p:sp>
      <p:sp>
        <p:nvSpPr>
          <p:cNvPr id="155" name="Shape 155"/>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14</a:t>
            </a:fld>
            <a:endParaRPr sz="1400" b="1" dirty="0">
              <a:solidFill>
                <a:srgbClr val="FFFFFF"/>
              </a:solidFill>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dirty="0">
                <a:solidFill>
                  <a:srgbClr val="575F6D"/>
                </a:solidFill>
              </a:rPr>
              <a:t>La </a:t>
            </a:r>
            <a:r>
              <a:rPr sz="2800" cap="small" dirty="0" err="1">
                <a:solidFill>
                  <a:srgbClr val="575F6D"/>
                </a:solidFill>
              </a:rPr>
              <a:t>répartition</a:t>
            </a:r>
            <a:r>
              <a:rPr sz="2800" cap="small" dirty="0">
                <a:solidFill>
                  <a:srgbClr val="575F6D"/>
                </a:solidFill>
              </a:rPr>
              <a:t> par </a:t>
            </a:r>
            <a:r>
              <a:rPr sz="2800" cap="small" dirty="0" err="1" smtClean="0">
                <a:solidFill>
                  <a:srgbClr val="575F6D"/>
                </a:solidFill>
              </a:rPr>
              <a:t>groupe</a:t>
            </a:r>
            <a:r>
              <a:rPr sz="2800" cap="small" dirty="0" smtClean="0">
                <a:solidFill>
                  <a:srgbClr val="575F6D"/>
                </a:solidFill>
              </a:rPr>
              <a:t> </a:t>
            </a:r>
            <a:r>
              <a:rPr sz="2800" cap="small" dirty="0">
                <a:solidFill>
                  <a:srgbClr val="575F6D"/>
                </a:solidFill>
              </a:rPr>
              <a:t>de </a:t>
            </a:r>
            <a:r>
              <a:rPr sz="2800" cap="small" dirty="0" err="1">
                <a:solidFill>
                  <a:srgbClr val="575F6D"/>
                </a:solidFill>
              </a:rPr>
              <a:t>fonctions</a:t>
            </a:r>
            <a:r>
              <a:rPr sz="2800" cap="small" dirty="0">
                <a:solidFill>
                  <a:srgbClr val="575F6D"/>
                </a:solidFill>
              </a:rPr>
              <a:t> </a:t>
            </a:r>
            <a:r>
              <a:rPr sz="2800" cap="small" dirty="0" err="1">
                <a:solidFill>
                  <a:srgbClr val="575F6D"/>
                </a:solidFill>
              </a:rPr>
              <a:t>selon</a:t>
            </a:r>
            <a:r>
              <a:rPr sz="2800" cap="small" dirty="0">
                <a:solidFill>
                  <a:srgbClr val="575F6D"/>
                </a:solidFill>
              </a:rPr>
              <a:t> </a:t>
            </a:r>
            <a:r>
              <a:rPr sz="2800" cap="small" dirty="0" err="1">
                <a:solidFill>
                  <a:srgbClr val="575F6D"/>
                </a:solidFill>
              </a:rPr>
              <a:t>ces</a:t>
            </a:r>
            <a:r>
              <a:rPr sz="2800" cap="small" dirty="0">
                <a:solidFill>
                  <a:srgbClr val="575F6D"/>
                </a:solidFill>
              </a:rPr>
              <a:t> </a:t>
            </a:r>
            <a:r>
              <a:rPr sz="2800" cap="small" dirty="0" err="1">
                <a:solidFill>
                  <a:srgbClr val="575F6D"/>
                </a:solidFill>
              </a:rPr>
              <a:t>critères</a:t>
            </a:r>
            <a:endParaRPr sz="2800" cap="small" dirty="0">
              <a:solidFill>
                <a:srgbClr val="575F6D"/>
              </a:solidFill>
            </a:endParaRPr>
          </a:p>
        </p:txBody>
      </p:sp>
      <p:sp>
        <p:nvSpPr>
          <p:cNvPr id="158" name="Shape 158"/>
          <p:cNvSpPr>
            <a:spLocks noGrp="1"/>
          </p:cNvSpPr>
          <p:nvPr>
            <p:ph sz="quarter" idx="1"/>
          </p:nvPr>
        </p:nvSpPr>
        <p:spPr>
          <a:xfrm>
            <a:off x="457200" y="1600200"/>
            <a:ext cx="7467600" cy="4873625"/>
          </a:xfrm>
          <a:prstGeom prst="rect">
            <a:avLst/>
          </a:prstGeom>
        </p:spPr>
        <p:txBody>
          <a:bodyPr lIns="0" tIns="0" rIns="0" bIns="0">
            <a:normAutofit fontScale="92500"/>
          </a:bodyPr>
          <a:lstStyle/>
          <a:p>
            <a:pPr marL="159279" lvl="0" indent="-159279" algn="just">
              <a:lnSpc>
                <a:spcPct val="110000"/>
              </a:lnSpc>
              <a:buFont typeface="Courier New"/>
              <a:buChar char="o"/>
              <a:defRPr sz="1800"/>
            </a:pPr>
            <a:r>
              <a:rPr sz="1400" dirty="0"/>
              <a:t>Le </a:t>
            </a:r>
            <a:r>
              <a:rPr sz="1400" dirty="0" err="1"/>
              <a:t>nombre</a:t>
            </a:r>
            <a:r>
              <a:rPr sz="1400" dirty="0"/>
              <a:t>  de </a:t>
            </a:r>
            <a:r>
              <a:rPr sz="1400" dirty="0" err="1"/>
              <a:t>groupes</a:t>
            </a:r>
            <a:r>
              <a:rPr sz="1400" dirty="0"/>
              <a:t>  de  </a:t>
            </a:r>
            <a:r>
              <a:rPr sz="1400" dirty="0" err="1"/>
              <a:t>fonctions</a:t>
            </a:r>
            <a:r>
              <a:rPr sz="1400" dirty="0"/>
              <a:t> pour  </a:t>
            </a:r>
            <a:r>
              <a:rPr sz="1400" dirty="0" err="1"/>
              <a:t>chaque</a:t>
            </a:r>
            <a:r>
              <a:rPr sz="1400" dirty="0"/>
              <a:t> corps </a:t>
            </a:r>
            <a:r>
              <a:rPr sz="1400" dirty="0" err="1"/>
              <a:t>ou</a:t>
            </a:r>
            <a:r>
              <a:rPr sz="1400" dirty="0"/>
              <a:t>  </a:t>
            </a:r>
            <a:r>
              <a:rPr sz="1400" dirty="0" err="1"/>
              <a:t>statut</a:t>
            </a:r>
            <a:r>
              <a:rPr sz="1400" dirty="0"/>
              <a:t> </a:t>
            </a:r>
            <a:r>
              <a:rPr sz="1400" dirty="0" err="1"/>
              <a:t>d'emploi</a:t>
            </a:r>
            <a:r>
              <a:rPr sz="1400" dirty="0"/>
              <a:t>  </a:t>
            </a:r>
            <a:r>
              <a:rPr sz="1400" dirty="0" err="1"/>
              <a:t>est</a:t>
            </a:r>
            <a:r>
              <a:rPr sz="1400" dirty="0"/>
              <a:t> </a:t>
            </a:r>
            <a:r>
              <a:rPr sz="1400" dirty="0" err="1"/>
              <a:t>fixé</a:t>
            </a:r>
            <a:r>
              <a:rPr sz="1400" dirty="0"/>
              <a:t> par  </a:t>
            </a:r>
            <a:r>
              <a:rPr sz="1400" dirty="0" err="1"/>
              <a:t>arrêté</a:t>
            </a:r>
            <a:r>
              <a:rPr sz="1400" dirty="0"/>
              <a:t> </a:t>
            </a:r>
            <a:r>
              <a:rPr sz="1400" dirty="0" err="1"/>
              <a:t>interministériel</a:t>
            </a:r>
            <a:r>
              <a:rPr sz="1400" dirty="0"/>
              <a:t> en </a:t>
            </a:r>
            <a:r>
              <a:rPr sz="1400" dirty="0" err="1"/>
              <a:t>ce</a:t>
            </a:r>
            <a:r>
              <a:rPr sz="1400" dirty="0"/>
              <a:t> qui </a:t>
            </a:r>
            <a:r>
              <a:rPr sz="1400" dirty="0" err="1"/>
              <a:t>concerne</a:t>
            </a:r>
            <a:r>
              <a:rPr sz="1400" dirty="0"/>
              <a:t> les </a:t>
            </a:r>
            <a:r>
              <a:rPr sz="1400" dirty="0" err="1"/>
              <a:t>fonctionnaires</a:t>
            </a:r>
            <a:r>
              <a:rPr sz="1400" dirty="0"/>
              <a:t> </a:t>
            </a:r>
            <a:r>
              <a:rPr sz="1400" dirty="0" err="1"/>
              <a:t>d’Etat</a:t>
            </a:r>
            <a:endParaRPr sz="1400" dirty="0"/>
          </a:p>
          <a:p>
            <a:pPr lvl="0" algn="just">
              <a:lnSpc>
                <a:spcPct val="110000"/>
              </a:lnSpc>
              <a:buFont typeface="Courier New"/>
              <a:buChar char="o"/>
              <a:defRPr sz="1800"/>
            </a:pPr>
            <a:endParaRPr sz="1400" dirty="0"/>
          </a:p>
          <a:p>
            <a:pPr marL="159279" lvl="0" indent="-159279" algn="just">
              <a:lnSpc>
                <a:spcPct val="110000"/>
              </a:lnSpc>
              <a:buFont typeface="Courier New"/>
              <a:buChar char="o"/>
              <a:defRPr sz="1800"/>
            </a:pPr>
            <a:r>
              <a:rPr sz="1400" dirty="0" err="1"/>
              <a:t>Ce</a:t>
            </a:r>
            <a:r>
              <a:rPr sz="1400" dirty="0"/>
              <a:t> </a:t>
            </a:r>
            <a:r>
              <a:rPr sz="1400" dirty="0" err="1"/>
              <a:t>même</a:t>
            </a:r>
            <a:r>
              <a:rPr sz="1400" dirty="0"/>
              <a:t> </a:t>
            </a:r>
            <a:r>
              <a:rPr sz="1400" dirty="0" err="1"/>
              <a:t>arrêté</a:t>
            </a:r>
            <a:r>
              <a:rPr sz="1400" dirty="0"/>
              <a:t> fixe les </a:t>
            </a:r>
            <a:r>
              <a:rPr sz="1400" dirty="0" err="1"/>
              <a:t>montants</a:t>
            </a:r>
            <a:r>
              <a:rPr sz="1400" dirty="0"/>
              <a:t> </a:t>
            </a:r>
            <a:r>
              <a:rPr sz="1400" dirty="0" err="1"/>
              <a:t>minimaux</a:t>
            </a:r>
            <a:r>
              <a:rPr sz="1400" dirty="0"/>
              <a:t> de  </a:t>
            </a:r>
            <a:r>
              <a:rPr sz="1400" dirty="0" err="1"/>
              <a:t>l'IFSE</a:t>
            </a:r>
            <a:r>
              <a:rPr sz="1400" dirty="0"/>
              <a:t> par grade et </a:t>
            </a:r>
            <a:r>
              <a:rPr sz="1400" dirty="0" err="1"/>
              <a:t>statut</a:t>
            </a:r>
            <a:r>
              <a:rPr sz="1400" dirty="0"/>
              <a:t>  </a:t>
            </a:r>
            <a:r>
              <a:rPr sz="1400" dirty="0" err="1"/>
              <a:t>d'emplois</a:t>
            </a:r>
            <a:r>
              <a:rPr sz="1400" dirty="0"/>
              <a:t>,  les </a:t>
            </a:r>
            <a:r>
              <a:rPr sz="1400" dirty="0" err="1"/>
              <a:t>montants</a:t>
            </a:r>
            <a:r>
              <a:rPr sz="1400" dirty="0"/>
              <a:t>  </a:t>
            </a:r>
            <a:r>
              <a:rPr sz="1400" dirty="0" err="1"/>
              <a:t>maximaux</a:t>
            </a:r>
            <a:r>
              <a:rPr sz="1400" dirty="0"/>
              <a:t> </a:t>
            </a:r>
            <a:r>
              <a:rPr sz="1400" dirty="0" err="1"/>
              <a:t>afférents</a:t>
            </a:r>
            <a:r>
              <a:rPr sz="1400" dirty="0"/>
              <a:t>  à </a:t>
            </a:r>
            <a:r>
              <a:rPr sz="1400" dirty="0" err="1"/>
              <a:t>chaque</a:t>
            </a:r>
            <a:r>
              <a:rPr sz="1400" dirty="0"/>
              <a:t>  </a:t>
            </a:r>
            <a:r>
              <a:rPr sz="1400" dirty="0" err="1"/>
              <a:t>groupe</a:t>
            </a:r>
            <a:r>
              <a:rPr sz="1400" dirty="0"/>
              <a:t> de  </a:t>
            </a:r>
            <a:r>
              <a:rPr sz="1400" dirty="0" err="1"/>
              <a:t>fonctions</a:t>
            </a:r>
            <a:r>
              <a:rPr sz="1400" dirty="0"/>
              <a:t>  et les  </a:t>
            </a:r>
            <a:r>
              <a:rPr sz="1400" dirty="0" err="1"/>
              <a:t>montants</a:t>
            </a:r>
            <a:r>
              <a:rPr sz="1400" dirty="0"/>
              <a:t> </a:t>
            </a:r>
            <a:r>
              <a:rPr sz="1400" dirty="0" err="1"/>
              <a:t>maximaux</a:t>
            </a:r>
            <a:r>
              <a:rPr sz="1400" dirty="0"/>
              <a:t> </a:t>
            </a:r>
            <a:r>
              <a:rPr sz="1400" dirty="0" err="1"/>
              <a:t>applicables</a:t>
            </a:r>
            <a:r>
              <a:rPr sz="1400" dirty="0"/>
              <a:t> aux agents  </a:t>
            </a:r>
            <a:r>
              <a:rPr sz="1400" dirty="0" err="1"/>
              <a:t>logés</a:t>
            </a:r>
            <a:r>
              <a:rPr sz="1400" dirty="0"/>
              <a:t> par </a:t>
            </a:r>
            <a:r>
              <a:rPr sz="1400" dirty="0" err="1"/>
              <a:t>nécessité</a:t>
            </a:r>
            <a:r>
              <a:rPr sz="1400" dirty="0"/>
              <a:t>  de </a:t>
            </a:r>
            <a:r>
              <a:rPr sz="1400" dirty="0" smtClean="0"/>
              <a:t>service</a:t>
            </a:r>
            <a:endParaRPr lang="fr-FR" sz="1400" dirty="0" smtClean="0"/>
          </a:p>
          <a:p>
            <a:pPr marL="159279" lvl="0" indent="-159279" algn="just">
              <a:lnSpc>
                <a:spcPct val="110000"/>
              </a:lnSpc>
              <a:buFont typeface="Courier New"/>
              <a:buChar char="o"/>
              <a:defRPr sz="1800"/>
            </a:pPr>
            <a:r>
              <a:rPr lang="fr-FR" sz="1400" dirty="0" smtClean="0"/>
              <a:t>Les 7 arrêtés mentionnés aux premières diapositives contiennent ces montants, figurant dans la colonne « services déconcentrés »</a:t>
            </a:r>
            <a:endParaRPr sz="1400" dirty="0"/>
          </a:p>
          <a:p>
            <a:pPr lvl="0" algn="just">
              <a:lnSpc>
                <a:spcPct val="110000"/>
              </a:lnSpc>
              <a:buFont typeface="Courier New"/>
              <a:buChar char="o"/>
              <a:defRPr sz="1800"/>
            </a:pPr>
            <a:endParaRPr sz="1400" dirty="0"/>
          </a:p>
          <a:p>
            <a:pPr marL="159279" lvl="0" indent="-159279" algn="just">
              <a:lnSpc>
                <a:spcPct val="110000"/>
              </a:lnSpc>
              <a:buFont typeface="Courier New"/>
              <a:buChar char="o"/>
              <a:defRPr sz="1800"/>
            </a:pPr>
            <a:r>
              <a:rPr sz="1400" dirty="0" err="1"/>
              <a:t>Dans</a:t>
            </a:r>
            <a:r>
              <a:rPr sz="1400" dirty="0"/>
              <a:t> </a:t>
            </a:r>
            <a:r>
              <a:rPr sz="1400" dirty="0" err="1"/>
              <a:t>sa</a:t>
            </a:r>
            <a:r>
              <a:rPr sz="1400" dirty="0"/>
              <a:t>  </a:t>
            </a:r>
            <a:r>
              <a:rPr sz="1400" dirty="0" err="1"/>
              <a:t>circulaire</a:t>
            </a:r>
            <a:r>
              <a:rPr sz="1400" dirty="0"/>
              <a:t>,  le  </a:t>
            </a:r>
            <a:r>
              <a:rPr sz="1400" dirty="0" err="1"/>
              <a:t>ministère</a:t>
            </a:r>
            <a:r>
              <a:rPr sz="1400" dirty="0"/>
              <a:t> </a:t>
            </a:r>
            <a:r>
              <a:rPr sz="1400" dirty="0" err="1"/>
              <a:t>préconise</a:t>
            </a:r>
            <a:r>
              <a:rPr sz="1400" dirty="0"/>
              <a:t> de  </a:t>
            </a:r>
            <a:r>
              <a:rPr sz="1400" dirty="0" err="1"/>
              <a:t>constituer</a:t>
            </a:r>
            <a:r>
              <a:rPr sz="1400" dirty="0"/>
              <a:t> </a:t>
            </a:r>
            <a:r>
              <a:rPr sz="1400" dirty="0" err="1"/>
              <a:t>quatre</a:t>
            </a:r>
            <a:r>
              <a:rPr sz="1400" dirty="0"/>
              <a:t> </a:t>
            </a:r>
            <a:r>
              <a:rPr sz="1400" dirty="0" err="1"/>
              <a:t>groupes</a:t>
            </a:r>
            <a:r>
              <a:rPr sz="1400" dirty="0"/>
              <a:t>  de </a:t>
            </a:r>
            <a:r>
              <a:rPr sz="1400" dirty="0" err="1"/>
              <a:t>fonctions</a:t>
            </a:r>
            <a:r>
              <a:rPr sz="1400" dirty="0"/>
              <a:t> pour  les agents  de </a:t>
            </a:r>
            <a:r>
              <a:rPr sz="1400" dirty="0" err="1"/>
              <a:t>catégorie</a:t>
            </a:r>
            <a:r>
              <a:rPr sz="1400" dirty="0"/>
              <a:t> A,  </a:t>
            </a:r>
            <a:r>
              <a:rPr sz="1400" dirty="0" err="1"/>
              <a:t>trois</a:t>
            </a:r>
            <a:r>
              <a:rPr sz="1400" dirty="0"/>
              <a:t> </a:t>
            </a:r>
            <a:r>
              <a:rPr sz="1400" dirty="0" err="1"/>
              <a:t>groupes</a:t>
            </a:r>
            <a:r>
              <a:rPr sz="1400" dirty="0"/>
              <a:t>  de </a:t>
            </a:r>
            <a:r>
              <a:rPr sz="1400" dirty="0" err="1"/>
              <a:t>fonctions</a:t>
            </a:r>
            <a:r>
              <a:rPr sz="1400" dirty="0"/>
              <a:t>  pour les  agents de  </a:t>
            </a:r>
            <a:r>
              <a:rPr sz="1400" dirty="0" err="1"/>
              <a:t>catégorie</a:t>
            </a:r>
            <a:r>
              <a:rPr sz="1400" dirty="0"/>
              <a:t> B et </a:t>
            </a:r>
            <a:r>
              <a:rPr sz="1400" dirty="0" err="1"/>
              <a:t>deux</a:t>
            </a:r>
            <a:r>
              <a:rPr sz="1400" dirty="0"/>
              <a:t> </a:t>
            </a:r>
            <a:r>
              <a:rPr sz="1400" dirty="0" err="1"/>
              <a:t>groupes</a:t>
            </a:r>
            <a:r>
              <a:rPr sz="1400" dirty="0"/>
              <a:t> de </a:t>
            </a:r>
            <a:r>
              <a:rPr sz="1400" dirty="0" err="1"/>
              <a:t>fonctions</a:t>
            </a:r>
            <a:r>
              <a:rPr sz="1400" dirty="0"/>
              <a:t> pour les agents de </a:t>
            </a:r>
            <a:r>
              <a:rPr sz="1400" dirty="0" err="1"/>
              <a:t>catégorie</a:t>
            </a:r>
            <a:r>
              <a:rPr sz="1400" dirty="0"/>
              <a:t> </a:t>
            </a:r>
            <a:r>
              <a:rPr sz="1400" dirty="0" smtClean="0"/>
              <a:t>C</a:t>
            </a:r>
            <a:r>
              <a:rPr lang="fr-FR" sz="1400" dirty="0" smtClean="0"/>
              <a:t>. Pour des raisons tenant à la parité entre fonctions publiques, il est fortement recommandé de respecter le nombre de groupes fixés à l’Etat, par lettre hiérarchique, même si certains finissent par être « inopérants » (exemple : mêmes coefficients, montants quasi identiques…)</a:t>
            </a:r>
            <a:endParaRPr sz="1400" dirty="0"/>
          </a:p>
          <a:p>
            <a:pPr lvl="0" algn="just">
              <a:lnSpc>
                <a:spcPct val="110000"/>
              </a:lnSpc>
              <a:buFont typeface="Courier New"/>
              <a:buChar char="o"/>
              <a:defRPr sz="1800"/>
            </a:pPr>
            <a:endParaRPr sz="1400" dirty="0"/>
          </a:p>
          <a:p>
            <a:pPr marL="159279" lvl="0" indent="-159279" algn="just">
              <a:defRPr sz="1800"/>
            </a:pPr>
            <a:r>
              <a:rPr sz="1400" dirty="0" err="1"/>
              <a:t>Ces</a:t>
            </a:r>
            <a:r>
              <a:rPr sz="1400" dirty="0"/>
              <a:t> </a:t>
            </a:r>
            <a:r>
              <a:rPr sz="1400" dirty="0" err="1"/>
              <a:t>critères</a:t>
            </a:r>
            <a:r>
              <a:rPr sz="1400" dirty="0"/>
              <a:t> </a:t>
            </a:r>
            <a:r>
              <a:rPr sz="1400" dirty="0" err="1"/>
              <a:t>concernent</a:t>
            </a:r>
            <a:r>
              <a:rPr sz="1400" dirty="0"/>
              <a:t> la FPE et </a:t>
            </a:r>
            <a:r>
              <a:rPr sz="1400" dirty="0" err="1"/>
              <a:t>sont</a:t>
            </a:r>
            <a:r>
              <a:rPr sz="1400" dirty="0"/>
              <a:t> </a:t>
            </a:r>
            <a:r>
              <a:rPr sz="1400" dirty="0" err="1"/>
              <a:t>donnés</a:t>
            </a:r>
            <a:r>
              <a:rPr sz="1400" dirty="0"/>
              <a:t> à </a:t>
            </a:r>
            <a:r>
              <a:rPr sz="1400" dirty="0" err="1"/>
              <a:t>titre</a:t>
            </a:r>
            <a:r>
              <a:rPr sz="1400" dirty="0"/>
              <a:t> </a:t>
            </a:r>
            <a:r>
              <a:rPr sz="1400" dirty="0" err="1"/>
              <a:t>d’exemple</a:t>
            </a:r>
            <a:r>
              <a:rPr sz="1400" dirty="0"/>
              <a:t> pour la FPT. Les </a:t>
            </a:r>
            <a:r>
              <a:rPr sz="1400" dirty="0" err="1"/>
              <a:t>collectivités</a:t>
            </a:r>
            <a:r>
              <a:rPr sz="1400" dirty="0"/>
              <a:t> </a:t>
            </a:r>
            <a:r>
              <a:rPr sz="1400" dirty="0" err="1"/>
              <a:t>territoriales</a:t>
            </a:r>
            <a:r>
              <a:rPr sz="1400" dirty="0"/>
              <a:t>, en application du </a:t>
            </a:r>
            <a:r>
              <a:rPr sz="1400" dirty="0" err="1"/>
              <a:t>principe</a:t>
            </a:r>
            <a:r>
              <a:rPr sz="1400" dirty="0"/>
              <a:t> de la </a:t>
            </a:r>
            <a:r>
              <a:rPr sz="1400" dirty="0" err="1"/>
              <a:t>libre</a:t>
            </a:r>
            <a:r>
              <a:rPr sz="1400" dirty="0"/>
              <a:t> administration, </a:t>
            </a:r>
            <a:r>
              <a:rPr sz="1400" dirty="0" err="1"/>
              <a:t>auront</a:t>
            </a:r>
            <a:r>
              <a:rPr sz="1400" dirty="0"/>
              <a:t> la </a:t>
            </a:r>
            <a:r>
              <a:rPr sz="1400" dirty="0" err="1"/>
              <a:t>possibilité</a:t>
            </a:r>
            <a:r>
              <a:rPr sz="1400" dirty="0"/>
              <a:t> de </a:t>
            </a:r>
            <a:r>
              <a:rPr sz="1400" dirty="0" err="1"/>
              <a:t>définir</a:t>
            </a:r>
            <a:r>
              <a:rPr sz="1400" dirty="0"/>
              <a:t> </a:t>
            </a:r>
            <a:r>
              <a:rPr sz="1400" dirty="0" err="1"/>
              <a:t>elles</a:t>
            </a:r>
            <a:r>
              <a:rPr sz="1400" dirty="0"/>
              <a:t> </a:t>
            </a:r>
            <a:r>
              <a:rPr sz="1400" dirty="0" err="1"/>
              <a:t>mêmes</a:t>
            </a:r>
            <a:r>
              <a:rPr sz="1400" dirty="0"/>
              <a:t> </a:t>
            </a:r>
            <a:r>
              <a:rPr sz="1400" dirty="0" err="1"/>
              <a:t>leurs</a:t>
            </a:r>
            <a:r>
              <a:rPr sz="1400" dirty="0"/>
              <a:t> </a:t>
            </a:r>
            <a:r>
              <a:rPr sz="1400" dirty="0" err="1"/>
              <a:t>propres</a:t>
            </a:r>
            <a:r>
              <a:rPr sz="1400" dirty="0"/>
              <a:t> </a:t>
            </a:r>
            <a:r>
              <a:rPr sz="1400" dirty="0" err="1"/>
              <a:t>critères</a:t>
            </a:r>
            <a:r>
              <a:rPr sz="1400" dirty="0"/>
              <a:t> </a:t>
            </a:r>
            <a:r>
              <a:rPr sz="1400" dirty="0" err="1"/>
              <a:t>dans</a:t>
            </a:r>
            <a:r>
              <a:rPr sz="1400" dirty="0"/>
              <a:t> la </a:t>
            </a:r>
            <a:r>
              <a:rPr sz="1400" dirty="0" err="1"/>
              <a:t>délibération</a:t>
            </a:r>
            <a:r>
              <a:rPr sz="1400" dirty="0"/>
              <a:t> </a:t>
            </a:r>
            <a:r>
              <a:rPr sz="1400" dirty="0" err="1"/>
              <a:t>instaurant</a:t>
            </a:r>
            <a:r>
              <a:rPr sz="1400" dirty="0"/>
              <a:t> </a:t>
            </a:r>
            <a:r>
              <a:rPr sz="1400" dirty="0" err="1"/>
              <a:t>l’IFSEEP</a:t>
            </a:r>
            <a:r>
              <a:rPr sz="1400" dirty="0"/>
              <a:t> (</a:t>
            </a:r>
            <a:r>
              <a:rPr sz="1400" dirty="0" err="1"/>
              <a:t>l’avis</a:t>
            </a:r>
            <a:r>
              <a:rPr sz="1400" dirty="0"/>
              <a:t> du </a:t>
            </a:r>
            <a:r>
              <a:rPr lang="fr-FR" sz="1400" dirty="0" err="1" smtClean="0"/>
              <a:t>c</a:t>
            </a:r>
            <a:r>
              <a:rPr sz="1400" dirty="0" err="1" smtClean="0"/>
              <a:t>omité</a:t>
            </a:r>
            <a:r>
              <a:rPr sz="1400" dirty="0" smtClean="0"/>
              <a:t> </a:t>
            </a:r>
            <a:r>
              <a:rPr sz="1400" dirty="0"/>
              <a:t>technique </a:t>
            </a:r>
            <a:r>
              <a:rPr sz="1400" dirty="0" err="1"/>
              <a:t>sur</a:t>
            </a:r>
            <a:r>
              <a:rPr sz="1400" dirty="0"/>
              <a:t>  </a:t>
            </a:r>
            <a:r>
              <a:rPr sz="1400" dirty="0" err="1"/>
              <a:t>ces</a:t>
            </a:r>
            <a:r>
              <a:rPr sz="1400" dirty="0"/>
              <a:t> </a:t>
            </a:r>
            <a:r>
              <a:rPr sz="1400" dirty="0" err="1"/>
              <a:t>critères</a:t>
            </a:r>
            <a:r>
              <a:rPr sz="1400" dirty="0"/>
              <a:t> </a:t>
            </a:r>
            <a:r>
              <a:rPr sz="1400" dirty="0" err="1"/>
              <a:t>est</a:t>
            </a:r>
            <a:r>
              <a:rPr sz="1400" dirty="0"/>
              <a:t> </a:t>
            </a:r>
            <a:r>
              <a:rPr sz="1400" dirty="0" err="1"/>
              <a:t>nécessaire</a:t>
            </a:r>
            <a:r>
              <a:rPr sz="1400" dirty="0"/>
              <a:t>) en </a:t>
            </a:r>
            <a:r>
              <a:rPr sz="1400" dirty="0" err="1"/>
              <a:t>s’inspirant</a:t>
            </a:r>
            <a:r>
              <a:rPr sz="1400" dirty="0"/>
              <a:t> des </a:t>
            </a:r>
            <a:r>
              <a:rPr sz="1400" dirty="0" err="1"/>
              <a:t>groupes</a:t>
            </a:r>
            <a:r>
              <a:rPr sz="1400" dirty="0"/>
              <a:t> </a:t>
            </a:r>
            <a:r>
              <a:rPr sz="1400" dirty="0" err="1"/>
              <a:t>définis</a:t>
            </a:r>
            <a:r>
              <a:rPr sz="1400" dirty="0"/>
              <a:t> à </a:t>
            </a:r>
            <a:r>
              <a:rPr sz="1400" dirty="0" err="1"/>
              <a:t>l’Etat</a:t>
            </a:r>
            <a:endParaRPr sz="1400" dirty="0"/>
          </a:p>
        </p:txBody>
      </p:sp>
      <p:sp>
        <p:nvSpPr>
          <p:cNvPr id="159" name="Shape 159"/>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15</a:t>
            </a:fld>
            <a:endParaRPr sz="1400" b="1" dirty="0">
              <a:solidFill>
                <a:srgbClr val="FFFFFF"/>
              </a:solidFill>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467545" y="368300"/>
          <a:ext cx="7200801" cy="6126480"/>
        </p:xfrm>
        <a:graphic>
          <a:graphicData uri="http://schemas.openxmlformats.org/drawingml/2006/table">
            <a:tbl>
              <a:tblPr firstRow="1" bandRow="1">
                <a:tableStyleId>{4C3C2611-4C71-4FC5-86AE-919BDF0F9419}</a:tableStyleId>
              </a:tblPr>
              <a:tblGrid>
                <a:gridCol w="2400267"/>
                <a:gridCol w="2400267"/>
                <a:gridCol w="2400267"/>
              </a:tblGrid>
              <a:tr h="154545">
                <a:tc>
                  <a:txBody>
                    <a:bodyPr/>
                    <a:lstStyle/>
                    <a:p>
                      <a:r>
                        <a:rPr lang="fr-FR" sz="900" dirty="0" smtClean="0"/>
                        <a:t>CRITERE PROFESSIONNEL  1</a:t>
                      </a:r>
                      <a:endParaRPr lang="fr-FR" sz="900" dirty="0"/>
                    </a:p>
                  </a:txBody>
                  <a:tcPr/>
                </a:tc>
                <a:tc>
                  <a:txBody>
                    <a:bodyPr/>
                    <a:lstStyle/>
                    <a:p>
                      <a:r>
                        <a:rPr lang="fr-FR" sz="900" dirty="0" smtClean="0"/>
                        <a:t>CRITERE PROFESSIONNEL  2</a:t>
                      </a:r>
                      <a:endParaRPr lang="fr-FR" sz="900" dirty="0"/>
                    </a:p>
                  </a:txBody>
                  <a:tcPr/>
                </a:tc>
                <a:tc>
                  <a:txBody>
                    <a:bodyPr/>
                    <a:lstStyle/>
                    <a:p>
                      <a:r>
                        <a:rPr lang="fr-FR" sz="900" dirty="0" smtClean="0"/>
                        <a:t>CRITERE PROFESSIONNEL  3</a:t>
                      </a:r>
                      <a:endParaRPr lang="fr-FR" sz="900" dirty="0"/>
                    </a:p>
                  </a:txBody>
                  <a:tcPr/>
                </a:tc>
              </a:tr>
              <a:tr h="411144">
                <a:tc>
                  <a:txBody>
                    <a:bodyPr/>
                    <a:lstStyle/>
                    <a:p>
                      <a:r>
                        <a:rPr lang="fr-FR" sz="900" dirty="0" smtClean="0"/>
                        <a:t>Fonctions d’encadrement, de </a:t>
                      </a:r>
                    </a:p>
                    <a:p>
                      <a:r>
                        <a:rPr lang="fr-FR" sz="900" dirty="0" smtClean="0"/>
                        <a:t>coordination, de pilotage ou de </a:t>
                      </a:r>
                    </a:p>
                    <a:p>
                      <a:r>
                        <a:rPr lang="fr-FR" sz="900" dirty="0" smtClean="0"/>
                        <a:t>conception </a:t>
                      </a:r>
                    </a:p>
                  </a:txBody>
                  <a:tcPr/>
                </a:tc>
                <a:tc>
                  <a:txBody>
                    <a:bodyPr/>
                    <a:lstStyle/>
                    <a:p>
                      <a:r>
                        <a:rPr lang="fr-FR" sz="900" dirty="0" smtClean="0"/>
                        <a:t>Technicité, expertise, expérience ou </a:t>
                      </a:r>
                    </a:p>
                    <a:p>
                      <a:r>
                        <a:rPr lang="fr-FR" sz="900" dirty="0" smtClean="0"/>
                        <a:t>qualification nécessaire à l’exercice </a:t>
                      </a:r>
                    </a:p>
                    <a:p>
                      <a:r>
                        <a:rPr lang="fr-FR" sz="900" dirty="0" smtClean="0"/>
                        <a:t>des fonctions </a:t>
                      </a:r>
                    </a:p>
                    <a:p>
                      <a:endParaRPr lang="fr-FR" sz="900" dirty="0"/>
                    </a:p>
                  </a:txBody>
                  <a:tcPr/>
                </a:tc>
                <a:tc>
                  <a:txBody>
                    <a:bodyPr/>
                    <a:lstStyle/>
                    <a:p>
                      <a:r>
                        <a:rPr lang="fr-FR" sz="900" dirty="0" smtClean="0"/>
                        <a:t>Sujétions particulières ou degré </a:t>
                      </a:r>
                    </a:p>
                    <a:p>
                      <a:r>
                        <a:rPr lang="fr-FR" sz="900" dirty="0" smtClean="0"/>
                        <a:t>d’exposition du poste au regard de son environnement professionnel </a:t>
                      </a:r>
                    </a:p>
                    <a:p>
                      <a:endParaRPr lang="fr-FR" sz="900" dirty="0"/>
                    </a:p>
                  </a:txBody>
                  <a:tcPr/>
                </a:tc>
              </a:tr>
              <a:tr h="1426911">
                <a:tc>
                  <a:txBody>
                    <a:bodyPr/>
                    <a:lstStyle/>
                    <a:p>
                      <a:pPr algn="just"/>
                      <a:r>
                        <a:rPr lang="fr-FR" sz="900" i="0" dirty="0" smtClean="0"/>
                        <a:t>Définition</a:t>
                      </a:r>
                      <a:r>
                        <a:rPr lang="fr-FR" sz="900" i="0" baseline="0" dirty="0" smtClean="0"/>
                        <a:t> : </a:t>
                      </a:r>
                    </a:p>
                    <a:p>
                      <a:pPr algn="just"/>
                      <a:endParaRPr lang="fr-FR" sz="900" i="0" baseline="0" dirty="0" smtClean="0"/>
                    </a:p>
                    <a:p>
                      <a:pPr algn="just"/>
                      <a:r>
                        <a:rPr lang="fr-FR" sz="900" i="0" dirty="0" smtClean="0"/>
                        <a:t>Il  s’agit  de  tenir  compte  des </a:t>
                      </a:r>
                    </a:p>
                    <a:p>
                      <a:pPr algn="just"/>
                      <a:r>
                        <a:rPr lang="fr-FR" sz="900" i="0" dirty="0" smtClean="0"/>
                        <a:t>responsabilités  plus  ou  moins  lourdes </a:t>
                      </a:r>
                    </a:p>
                    <a:p>
                      <a:pPr algn="just"/>
                      <a:r>
                        <a:rPr lang="fr-FR" sz="900" i="0" dirty="0" smtClean="0"/>
                        <a:t>en  matière  d’encadrement  ou  de </a:t>
                      </a:r>
                    </a:p>
                    <a:p>
                      <a:pPr algn="just"/>
                      <a:r>
                        <a:rPr lang="fr-FR" sz="900" i="0" dirty="0" smtClean="0"/>
                        <a:t>coordination  d’une  équipe, </a:t>
                      </a:r>
                    </a:p>
                    <a:p>
                      <a:pPr algn="just"/>
                      <a:r>
                        <a:rPr lang="fr-FR" sz="900" i="0" dirty="0" smtClean="0"/>
                        <a:t>d’élaboration  et  de  suivi  de  dossiers </a:t>
                      </a:r>
                    </a:p>
                    <a:p>
                      <a:pPr algn="just"/>
                      <a:r>
                        <a:rPr lang="fr-FR" sz="900" i="0" dirty="0" smtClean="0"/>
                        <a:t>stratégiques  ou  bien  encore  de </a:t>
                      </a:r>
                    </a:p>
                    <a:p>
                      <a:pPr algn="just"/>
                      <a:r>
                        <a:rPr lang="fr-FR" sz="900" i="0" dirty="0" smtClean="0"/>
                        <a:t>conduite de projets</a:t>
                      </a: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900" i="0" dirty="0" smtClean="0"/>
                        <a:t>Définition</a:t>
                      </a:r>
                      <a:r>
                        <a:rPr lang="fr-FR" sz="900" i="0" baseline="0" dirty="0" smtClean="0"/>
                        <a:t> :</a:t>
                      </a:r>
                    </a:p>
                    <a:p>
                      <a:pPr marL="0" marR="0" indent="0" algn="just" defTabSz="914400" rtl="0" eaLnBrk="1" fontAlgn="auto" latinLnBrk="0" hangingPunct="1">
                        <a:lnSpc>
                          <a:spcPct val="100000"/>
                        </a:lnSpc>
                        <a:spcBef>
                          <a:spcPts val="0"/>
                        </a:spcBef>
                        <a:spcAft>
                          <a:spcPts val="0"/>
                        </a:spcAft>
                        <a:buClrTx/>
                        <a:buSzTx/>
                        <a:buFontTx/>
                        <a:buNone/>
                        <a:tabLst/>
                        <a:defRPr/>
                      </a:pPr>
                      <a:endParaRPr lang="fr-FR" sz="900" i="0" dirty="0" smtClean="0"/>
                    </a:p>
                    <a:p>
                      <a:pPr algn="just"/>
                      <a:r>
                        <a:rPr lang="fr-FR" sz="900" i="0" dirty="0" smtClean="0"/>
                        <a:t>Il  s’agit  de  valoriser  l’acquisition et  la mobilisation  de  compétences  plus  ou</a:t>
                      </a:r>
                      <a:r>
                        <a:rPr lang="fr-FR" sz="900" i="0" baseline="0" dirty="0" smtClean="0"/>
                        <a:t> </a:t>
                      </a:r>
                      <a:r>
                        <a:rPr lang="fr-FR" sz="900" i="0" dirty="0" smtClean="0"/>
                        <a:t>moins  complexes  dans  le  domaine</a:t>
                      </a:r>
                      <a:r>
                        <a:rPr lang="fr-FR" sz="900" i="0" baseline="0" dirty="0" smtClean="0"/>
                        <a:t> </a:t>
                      </a:r>
                      <a:r>
                        <a:rPr lang="fr-FR" sz="900" i="0" dirty="0" smtClean="0"/>
                        <a:t>fonctionnel de référence de l’agent. Les  formations  suivies,  les  démarches d’approfondissement  professionnel  sur un  poste  comme  les</a:t>
                      </a:r>
                      <a:r>
                        <a:rPr lang="fr-FR" sz="900" i="0" baseline="0" dirty="0" smtClean="0"/>
                        <a:t> </a:t>
                      </a:r>
                      <a:r>
                        <a:rPr lang="fr-FR" sz="900" i="0" dirty="0" smtClean="0"/>
                        <a:t>connaissances</a:t>
                      </a:r>
                      <a:r>
                        <a:rPr lang="fr-FR" sz="900" i="0" baseline="0" dirty="0" smtClean="0"/>
                        <a:t> </a:t>
                      </a:r>
                      <a:r>
                        <a:rPr lang="fr-FR" sz="900" i="0" dirty="0" smtClean="0"/>
                        <a:t>pratiques assimilées  au  fur  et  à</a:t>
                      </a:r>
                      <a:r>
                        <a:rPr lang="fr-FR" sz="900" i="0" baseline="0" dirty="0" smtClean="0"/>
                        <a:t> </a:t>
                      </a:r>
                      <a:r>
                        <a:rPr lang="fr-FR" sz="900" i="0" dirty="0" smtClean="0"/>
                        <a:t>mesure  de  l’exercice  des  fonctions permettent  aux  agents  d’enrichir, </a:t>
                      </a:r>
                    </a:p>
                    <a:p>
                      <a:pPr algn="just"/>
                      <a:r>
                        <a:rPr lang="fr-FR" sz="900" i="0" dirty="0" smtClean="0"/>
                        <a:t>voire  d’élargir  leurs  compétences  et savoir-faire.  Ces  acquis  de </a:t>
                      </a:r>
                    </a:p>
                    <a:p>
                      <a:pPr algn="just"/>
                      <a:r>
                        <a:rPr lang="fr-FR" sz="900" i="0" dirty="0" smtClean="0"/>
                        <a:t>l’expérience  professionnelle  qui  vont venir  enrichir  leur  « bagage </a:t>
                      </a:r>
                    </a:p>
                    <a:p>
                      <a:pPr algn="just"/>
                      <a:r>
                        <a:rPr lang="fr-FR" sz="900" i="0" dirty="0" smtClean="0"/>
                        <a:t>fonctionnel »  peuvent  également  être reconnus. </a:t>
                      </a:r>
                      <a:endParaRPr lang="fr-FR" sz="900" i="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900" i="0" dirty="0" smtClean="0"/>
                        <a:t>Définition</a:t>
                      </a:r>
                      <a:r>
                        <a:rPr lang="fr-FR" sz="900" i="0"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i="0" dirty="0" smtClean="0"/>
                    </a:p>
                    <a:p>
                      <a:r>
                        <a:rPr lang="fr-FR" sz="900" i="0" dirty="0" smtClean="0"/>
                        <a:t>Il  s’agit  de  contraintes</a:t>
                      </a:r>
                      <a:r>
                        <a:rPr lang="fr-FR" sz="900" i="0" baseline="0" dirty="0" smtClean="0"/>
                        <a:t> </a:t>
                      </a:r>
                      <a:r>
                        <a:rPr lang="fr-FR" sz="900" i="0" dirty="0" smtClean="0"/>
                        <a:t>particulières </a:t>
                      </a:r>
                    </a:p>
                    <a:p>
                      <a:r>
                        <a:rPr lang="fr-FR" sz="900" i="0" dirty="0" smtClean="0"/>
                        <a:t>liées  au  poste :  exposition  physique,</a:t>
                      </a:r>
                      <a:r>
                        <a:rPr lang="fr-FR" sz="900" i="0" baseline="0" dirty="0" smtClean="0"/>
                        <a:t> </a:t>
                      </a:r>
                      <a:r>
                        <a:rPr lang="fr-FR" sz="900" i="0" dirty="0" smtClean="0"/>
                        <a:t>responsabilité  prononcée  (échanges fréquents  avec  des  partenaires</a:t>
                      </a:r>
                      <a:r>
                        <a:rPr lang="fr-FR" sz="900" i="0" baseline="0" dirty="0" smtClean="0"/>
                        <a:t> </a:t>
                      </a:r>
                      <a:r>
                        <a:rPr lang="fr-FR" sz="900" i="0" dirty="0" smtClean="0"/>
                        <a:t>internes  ou  externes  à </a:t>
                      </a:r>
                    </a:p>
                    <a:p>
                      <a:r>
                        <a:rPr lang="fr-FR" sz="900" i="0" dirty="0" smtClean="0"/>
                        <a:t>l’administration), lieu d’affectation ou aire  géographique  d’exercice  des fonctions. </a:t>
                      </a:r>
                    </a:p>
                  </a:txBody>
                  <a:tcPr/>
                </a:tc>
              </a:tr>
              <a:tr h="1354356">
                <a:tc>
                  <a:txBody>
                    <a:bodyPr/>
                    <a:lstStyle/>
                    <a:p>
                      <a:r>
                        <a:rPr lang="fr-FR" sz="900" i="0" dirty="0" smtClean="0"/>
                        <a:t>Indicateurs</a:t>
                      </a:r>
                      <a:r>
                        <a:rPr lang="fr-FR" sz="900" i="0" baseline="0" dirty="0" smtClean="0"/>
                        <a:t> possibles</a:t>
                      </a:r>
                    </a:p>
                    <a:p>
                      <a:endParaRPr lang="fr-FR" sz="900" i="0" baseline="0" dirty="0" smtClean="0"/>
                    </a:p>
                    <a:p>
                      <a:r>
                        <a:rPr lang="fr-FR" sz="900" i="0" dirty="0" smtClean="0"/>
                        <a:t>Responsabilité d’encadrement direct </a:t>
                      </a:r>
                    </a:p>
                    <a:p>
                      <a:r>
                        <a:rPr lang="fr-FR" sz="900" i="0" dirty="0" smtClean="0"/>
                        <a:t>Niveau d’encadrement dans la </a:t>
                      </a:r>
                    </a:p>
                    <a:p>
                      <a:r>
                        <a:rPr lang="fr-FR" sz="900" i="0" dirty="0" smtClean="0"/>
                        <a:t>hiérarchie </a:t>
                      </a:r>
                    </a:p>
                    <a:p>
                      <a:r>
                        <a:rPr lang="fr-FR" sz="900" i="0" dirty="0" smtClean="0"/>
                        <a:t>Responsabilité de coordination </a:t>
                      </a:r>
                    </a:p>
                    <a:p>
                      <a:r>
                        <a:rPr lang="fr-FR" sz="900" i="0" dirty="0" smtClean="0"/>
                        <a:t>Responsabilité de projet ou </a:t>
                      </a:r>
                    </a:p>
                    <a:p>
                      <a:r>
                        <a:rPr lang="fr-FR" sz="900" i="0" dirty="0" smtClean="0"/>
                        <a:t>d’opération </a:t>
                      </a:r>
                    </a:p>
                    <a:p>
                      <a:r>
                        <a:rPr lang="fr-FR" sz="900" i="0" dirty="0" smtClean="0"/>
                        <a:t>Responsabilité de formation d’autrui </a:t>
                      </a:r>
                    </a:p>
                    <a:p>
                      <a:r>
                        <a:rPr lang="fr-FR" sz="900" i="0" dirty="0" smtClean="0"/>
                        <a:t>Ampleur du champ d’action (en </a:t>
                      </a:r>
                    </a:p>
                    <a:p>
                      <a:r>
                        <a:rPr lang="fr-FR" sz="900" i="0" dirty="0" smtClean="0"/>
                        <a:t>nombre de missions, en valeur) </a:t>
                      </a:r>
                    </a:p>
                    <a:p>
                      <a:r>
                        <a:rPr lang="fr-FR" sz="900" i="0" dirty="0" smtClean="0"/>
                        <a:t>Influence du poste sur les résultats </a:t>
                      </a:r>
                    </a:p>
                    <a:p>
                      <a:r>
                        <a:rPr lang="fr-FR" sz="900" i="0" dirty="0" smtClean="0"/>
                        <a:t>(primordial, partagé, contributif)</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900" i="0" dirty="0" smtClean="0"/>
                        <a:t>Indicateurs</a:t>
                      </a:r>
                      <a:r>
                        <a:rPr lang="fr-FR" sz="900" i="0" baseline="0" dirty="0" smtClean="0"/>
                        <a:t> possibles</a:t>
                      </a:r>
                      <a:endParaRPr lang="fr-FR" sz="900" i="0" dirty="0" smtClean="0"/>
                    </a:p>
                    <a:p>
                      <a:endParaRPr lang="fr-FR" sz="900" i="0" dirty="0" smtClean="0"/>
                    </a:p>
                    <a:p>
                      <a:r>
                        <a:rPr lang="fr-FR" sz="900" i="0" dirty="0" smtClean="0"/>
                        <a:t>Connaissances (de niveau </a:t>
                      </a:r>
                    </a:p>
                    <a:p>
                      <a:r>
                        <a:rPr lang="fr-FR" sz="900" i="0" dirty="0" smtClean="0"/>
                        <a:t>élémentaire à expertise) </a:t>
                      </a:r>
                    </a:p>
                    <a:p>
                      <a:r>
                        <a:rPr lang="fr-FR" sz="900" i="0" dirty="0" smtClean="0"/>
                        <a:t>Complexité </a:t>
                      </a:r>
                    </a:p>
                    <a:p>
                      <a:r>
                        <a:rPr lang="fr-FR" sz="900" i="0" dirty="0" smtClean="0"/>
                        <a:t>Niveau de qualification requis </a:t>
                      </a:r>
                    </a:p>
                    <a:p>
                      <a:r>
                        <a:rPr lang="fr-FR" sz="900" i="0" dirty="0" smtClean="0"/>
                        <a:t>Temps d’adaptation </a:t>
                      </a:r>
                    </a:p>
                    <a:p>
                      <a:r>
                        <a:rPr lang="fr-FR" sz="900" i="0" dirty="0" smtClean="0"/>
                        <a:t>Difficulté (exécution simple ou </a:t>
                      </a:r>
                    </a:p>
                    <a:p>
                      <a:r>
                        <a:rPr lang="fr-FR" sz="900" i="0" dirty="0" smtClean="0"/>
                        <a:t>interprétation) </a:t>
                      </a:r>
                    </a:p>
                    <a:p>
                      <a:r>
                        <a:rPr lang="fr-FR" sz="900" i="0" dirty="0" smtClean="0"/>
                        <a:t>Autonomie </a:t>
                      </a:r>
                    </a:p>
                    <a:p>
                      <a:r>
                        <a:rPr lang="fr-FR" sz="900" i="0" dirty="0" smtClean="0"/>
                        <a:t>Initiative </a:t>
                      </a:r>
                    </a:p>
                    <a:p>
                      <a:r>
                        <a:rPr lang="fr-FR" sz="900" i="0" dirty="0" smtClean="0"/>
                        <a:t>Diversité des tâches, des dossiers ou </a:t>
                      </a:r>
                    </a:p>
                    <a:p>
                      <a:r>
                        <a:rPr lang="fr-FR" sz="900" i="0" dirty="0" smtClean="0"/>
                        <a:t>des projets </a:t>
                      </a:r>
                    </a:p>
                    <a:p>
                      <a:r>
                        <a:rPr lang="fr-FR" sz="900" i="0" dirty="0" smtClean="0"/>
                        <a:t>Influence et motivation d’autrui </a:t>
                      </a:r>
                    </a:p>
                    <a:p>
                      <a:r>
                        <a:rPr lang="fr-FR" sz="900" i="0" dirty="0" smtClean="0"/>
                        <a:t>Diversité des domaines de compétences</a:t>
                      </a:r>
                      <a:endParaRPr lang="fr-FR" sz="900" i="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900" i="0" dirty="0" smtClean="0"/>
                        <a:t>Indicateurs</a:t>
                      </a:r>
                      <a:r>
                        <a:rPr lang="fr-FR" sz="900" i="0" baseline="0" dirty="0" smtClean="0"/>
                        <a:t> possibles</a:t>
                      </a:r>
                      <a:endParaRPr lang="fr-FR" sz="900" i="0" dirty="0" smtClean="0"/>
                    </a:p>
                    <a:p>
                      <a:endParaRPr lang="fr-FR" sz="900" i="0" dirty="0" smtClean="0"/>
                    </a:p>
                    <a:p>
                      <a:r>
                        <a:rPr lang="fr-FR" sz="900" i="0" dirty="0" smtClean="0"/>
                        <a:t>Vigilance </a:t>
                      </a:r>
                    </a:p>
                    <a:p>
                      <a:r>
                        <a:rPr lang="fr-FR" sz="900" i="0" dirty="0" smtClean="0"/>
                        <a:t>Risques d’accident </a:t>
                      </a:r>
                    </a:p>
                    <a:p>
                      <a:r>
                        <a:rPr lang="fr-FR" sz="900" i="0" dirty="0" smtClean="0"/>
                        <a:t>Risques de maladie professionnelle </a:t>
                      </a:r>
                    </a:p>
                    <a:p>
                      <a:r>
                        <a:rPr lang="fr-FR" sz="900" i="0" dirty="0" smtClean="0"/>
                        <a:t>Responsabilité matérielle </a:t>
                      </a:r>
                    </a:p>
                    <a:p>
                      <a:r>
                        <a:rPr lang="fr-FR" sz="900" i="0" dirty="0" smtClean="0"/>
                        <a:t>Valeur du matériel utilisé </a:t>
                      </a:r>
                    </a:p>
                    <a:p>
                      <a:r>
                        <a:rPr lang="fr-FR" sz="900" i="0" dirty="0" smtClean="0"/>
                        <a:t>Responsabilité pour la sécurité </a:t>
                      </a:r>
                    </a:p>
                    <a:p>
                      <a:r>
                        <a:rPr lang="fr-FR" sz="900" i="0" dirty="0" smtClean="0"/>
                        <a:t>d’autrui </a:t>
                      </a:r>
                    </a:p>
                    <a:p>
                      <a:r>
                        <a:rPr lang="fr-FR" sz="900" i="0" dirty="0" smtClean="0"/>
                        <a:t>Valeur des dommages </a:t>
                      </a:r>
                    </a:p>
                    <a:p>
                      <a:r>
                        <a:rPr lang="fr-FR" sz="900" i="0" dirty="0" smtClean="0"/>
                        <a:t>Responsabilité financière </a:t>
                      </a:r>
                    </a:p>
                    <a:p>
                      <a:r>
                        <a:rPr lang="fr-FR" sz="900" i="0" dirty="0" smtClean="0"/>
                        <a:t>Effort physique </a:t>
                      </a:r>
                    </a:p>
                    <a:p>
                      <a:r>
                        <a:rPr lang="fr-FR" sz="900" i="0" dirty="0" smtClean="0"/>
                        <a:t>Tension mentale, nerveuse </a:t>
                      </a:r>
                    </a:p>
                    <a:p>
                      <a:r>
                        <a:rPr lang="fr-FR" sz="900" i="0" dirty="0" smtClean="0"/>
                        <a:t>Confidentialité </a:t>
                      </a:r>
                    </a:p>
                    <a:p>
                      <a:r>
                        <a:rPr lang="fr-FR" sz="900" i="0" dirty="0" smtClean="0"/>
                        <a:t>Relations internes </a:t>
                      </a:r>
                    </a:p>
                    <a:p>
                      <a:r>
                        <a:rPr lang="fr-FR" sz="900" i="0" dirty="0" smtClean="0"/>
                        <a:t>Relations externes </a:t>
                      </a:r>
                    </a:p>
                    <a:p>
                      <a:r>
                        <a:rPr lang="fr-FR" sz="900" i="0" dirty="0" smtClean="0"/>
                        <a:t>Facteurs de perturbation </a:t>
                      </a:r>
                    </a:p>
                    <a:p>
                      <a:endParaRPr lang="fr-FR" sz="900" i="0" dirty="0"/>
                    </a:p>
                  </a:txBody>
                  <a:tcPr/>
                </a:tc>
              </a:tr>
            </a:tbl>
          </a:graphicData>
        </a:graphic>
      </p:graphicFrame>
      <p:sp>
        <p:nvSpPr>
          <p:cNvPr id="3" name="ZoneTexte 2"/>
          <p:cNvSpPr txBox="1"/>
          <p:nvPr/>
        </p:nvSpPr>
        <p:spPr>
          <a:xfrm>
            <a:off x="611560" y="0"/>
            <a:ext cx="7344816" cy="369332"/>
          </a:xfrm>
          <a:prstGeom prst="rect">
            <a:avLst/>
          </a:prstGeom>
          <a:noFill/>
        </p:spPr>
        <p:txBody>
          <a:bodyPr wrap="square" rtlCol="0">
            <a:spAutoFit/>
          </a:bodyPr>
          <a:lstStyle/>
          <a:p>
            <a:r>
              <a:rPr lang="fr-FR" dirty="0" smtClean="0"/>
              <a:t>Comment classer en groupes de fonctions, selon quels critères ?</a:t>
            </a:r>
            <a:endParaRPr lang="fr-F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sldNum" sz="quarter" idx="12"/>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17</a:t>
            </a:fld>
            <a:endParaRPr sz="1400" b="1" dirty="0">
              <a:solidFill>
                <a:srgbClr val="FFFFFF"/>
              </a:solidFill>
            </a:endParaRPr>
          </a:p>
        </p:txBody>
      </p:sp>
      <p:pic>
        <p:nvPicPr>
          <p:cNvPr id="162" name="image3.png"/>
          <p:cNvPicPr/>
          <p:nvPr/>
        </p:nvPicPr>
        <p:blipFill>
          <a:blip r:embed="rId2" cstate="print">
            <a:extLst/>
          </a:blip>
          <a:srcRect l="26550" t="19440" r="28001" b="12160"/>
          <a:stretch>
            <a:fillRect/>
          </a:stretch>
        </p:blipFill>
        <p:spPr>
          <a:xfrm>
            <a:off x="1280466" y="333000"/>
            <a:ext cx="6583068" cy="6192001"/>
          </a:xfrm>
          <a:prstGeom prst="rect">
            <a:avLst/>
          </a:prstGeom>
          <a:ln w="12700">
            <a:miter lim="400000"/>
          </a:ln>
        </p:spPr>
      </p:pic>
      <p:sp>
        <p:nvSpPr>
          <p:cNvPr id="163" name="Shape 163"/>
          <p:cNvSpPr/>
          <p:nvPr/>
        </p:nvSpPr>
        <p:spPr>
          <a:xfrm>
            <a:off x="503547" y="-16352"/>
            <a:ext cx="8136906" cy="26425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1200" b="1">
                <a:solidFill>
                  <a:srgbClr val="E75C01"/>
                </a:solidFill>
                <a:latin typeface="Arial"/>
                <a:ea typeface="Arial"/>
                <a:cs typeface="Arial"/>
                <a:sym typeface="Arial"/>
              </a:defRPr>
            </a:lvl1pPr>
          </a:lstStyle>
          <a:p>
            <a:pPr lvl="0">
              <a:defRPr sz="1800" b="0">
                <a:solidFill>
                  <a:srgbClr val="000000"/>
                </a:solidFill>
              </a:defRPr>
            </a:pPr>
            <a:r>
              <a:rPr sz="1200" b="1">
                <a:solidFill>
                  <a:srgbClr val="E75C01"/>
                </a:solidFill>
              </a:rPr>
              <a:t>EXEMPLE DES ADJOINTS ADMINISTRATIFS DE L’ETAT : EXTRAIT DE LA CIRCULAIRE DU 5 DECEMBRE 2014</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899591" y="274638"/>
            <a:ext cx="7467601" cy="1144800"/>
          </a:xfrm>
          <a:prstGeom prst="rect">
            <a:avLst/>
          </a:prstGeom>
        </p:spPr>
        <p:txBody>
          <a:bodyPr/>
          <a:lstStyle/>
          <a:p>
            <a:pPr lvl="0">
              <a:defRPr sz="1800" cap="none">
                <a:solidFill>
                  <a:srgbClr val="000000"/>
                </a:solidFill>
              </a:defRPr>
            </a:pPr>
            <a:r>
              <a:rPr sz="2000" cap="small" dirty="0"/>
              <a:t>EXEMPLE D’APPLICATION DES GROUPES AUX ADJOINTS ADMINISTRATIFS </a:t>
            </a:r>
            <a:r>
              <a:rPr sz="2000" cap="small" dirty="0" smtClean="0"/>
              <a:t>TERRITORIAUX</a:t>
            </a:r>
            <a:r>
              <a:rPr lang="fr-FR" sz="2000" cap="small" dirty="0" smtClean="0"/>
              <a:t> (1)</a:t>
            </a:r>
            <a:r>
              <a:rPr sz="2000" cap="small" dirty="0" smtClean="0"/>
              <a:t> </a:t>
            </a:r>
            <a:r>
              <a:rPr sz="2000" cap="small" dirty="0"/>
              <a:t/>
            </a:r>
            <a:br>
              <a:rPr sz="2000" cap="small" dirty="0"/>
            </a:br>
            <a:endParaRPr sz="2000" cap="small" dirty="0"/>
          </a:p>
        </p:txBody>
      </p:sp>
      <p:sp>
        <p:nvSpPr>
          <p:cNvPr id="166" name="Shape 166"/>
          <p:cNvSpPr>
            <a:spLocks noGrp="1"/>
          </p:cNvSpPr>
          <p:nvPr>
            <p:ph sz="quarter" idx="1"/>
          </p:nvPr>
        </p:nvSpPr>
        <p:spPr>
          <a:xfrm>
            <a:off x="500034" y="1268759"/>
            <a:ext cx="7467601" cy="4874402"/>
          </a:xfrm>
          <a:prstGeom prst="rect">
            <a:avLst/>
          </a:prstGeom>
        </p:spPr>
        <p:txBody>
          <a:bodyPr lIns="0" tIns="0" rIns="0" bIns="0">
            <a:normAutofit/>
          </a:bodyPr>
          <a:lstStyle/>
          <a:p>
            <a:pPr marL="548746" lvl="1" indent="-182033" algn="just">
              <a:lnSpc>
                <a:spcPct val="110000"/>
              </a:lnSpc>
              <a:spcBef>
                <a:spcPts val="300"/>
              </a:spcBef>
              <a:buFont typeface="Arial"/>
              <a:buChar char="•"/>
              <a:defRPr sz="1800"/>
            </a:pPr>
            <a:r>
              <a:rPr sz="1400" dirty="0"/>
              <a:t>Le cadre </a:t>
            </a:r>
            <a:r>
              <a:rPr sz="1400" dirty="0" err="1"/>
              <a:t>d’emplois</a:t>
            </a:r>
            <a:r>
              <a:rPr sz="1400" dirty="0"/>
              <a:t> </a:t>
            </a:r>
            <a:r>
              <a:rPr sz="1400" dirty="0" err="1"/>
              <a:t>est</a:t>
            </a:r>
            <a:r>
              <a:rPr sz="1400" dirty="0"/>
              <a:t> </a:t>
            </a:r>
            <a:r>
              <a:rPr sz="1400" dirty="0" err="1"/>
              <a:t>constitué</a:t>
            </a:r>
            <a:r>
              <a:rPr sz="1400" dirty="0"/>
              <a:t> de 4 </a:t>
            </a:r>
            <a:r>
              <a:rPr sz="1400" dirty="0" smtClean="0"/>
              <a:t>grades</a:t>
            </a:r>
            <a:r>
              <a:rPr lang="fr-FR" sz="1400" dirty="0" smtClean="0"/>
              <a:t> : </a:t>
            </a:r>
            <a:r>
              <a:rPr sz="1400" i="1" dirty="0" err="1" smtClean="0"/>
              <a:t>Adjoint</a:t>
            </a:r>
            <a:r>
              <a:rPr sz="1400" i="1" dirty="0" smtClean="0"/>
              <a:t> </a:t>
            </a:r>
            <a:r>
              <a:rPr sz="1400" i="1" dirty="0" err="1"/>
              <a:t>administratif</a:t>
            </a:r>
            <a:r>
              <a:rPr sz="1400" i="1" dirty="0"/>
              <a:t>  de </a:t>
            </a:r>
            <a:r>
              <a:rPr sz="1400" i="1" dirty="0" smtClean="0"/>
              <a:t>2</a:t>
            </a:r>
            <a:r>
              <a:rPr lang="fr-FR" sz="1400" i="1" baseline="30000" dirty="0" err="1" smtClean="0"/>
              <a:t>nde</a:t>
            </a:r>
            <a:r>
              <a:rPr lang="fr-FR" sz="1400" i="1" dirty="0" smtClean="0"/>
              <a:t> </a:t>
            </a:r>
            <a:r>
              <a:rPr sz="1400" i="1" dirty="0" err="1" smtClean="0"/>
              <a:t>classe</a:t>
            </a:r>
            <a:r>
              <a:rPr lang="fr-FR" sz="1400" i="1" dirty="0" smtClean="0"/>
              <a:t>;</a:t>
            </a:r>
            <a:r>
              <a:rPr lang="fr-FR" dirty="0"/>
              <a:t> </a:t>
            </a:r>
            <a:r>
              <a:rPr sz="1400" i="1" dirty="0" err="1" smtClean="0"/>
              <a:t>Adjoint</a:t>
            </a:r>
            <a:r>
              <a:rPr sz="1400" i="1" dirty="0" smtClean="0"/>
              <a:t> </a:t>
            </a:r>
            <a:r>
              <a:rPr sz="1400" i="1" dirty="0" err="1"/>
              <a:t>administratif</a:t>
            </a:r>
            <a:r>
              <a:rPr sz="1400" i="1" dirty="0"/>
              <a:t>  de 1</a:t>
            </a:r>
            <a:r>
              <a:rPr sz="1400" i="1" baseline="30000" dirty="0"/>
              <a:t>ère</a:t>
            </a:r>
            <a:r>
              <a:rPr sz="1400" i="1" dirty="0"/>
              <a:t>  </a:t>
            </a:r>
            <a:r>
              <a:rPr sz="1400" i="1" dirty="0" err="1" smtClean="0"/>
              <a:t>classe</a:t>
            </a:r>
            <a:r>
              <a:rPr lang="fr-FR" sz="1400" i="1" dirty="0" smtClean="0"/>
              <a:t>;</a:t>
            </a:r>
            <a:r>
              <a:rPr lang="fr-FR" dirty="0"/>
              <a:t> </a:t>
            </a:r>
            <a:r>
              <a:rPr sz="1400" i="1" dirty="0" err="1" smtClean="0"/>
              <a:t>Adjoint</a:t>
            </a:r>
            <a:r>
              <a:rPr sz="1400" i="1" dirty="0" smtClean="0"/>
              <a:t> </a:t>
            </a:r>
            <a:r>
              <a:rPr sz="1400" i="1" dirty="0" err="1"/>
              <a:t>administratif</a:t>
            </a:r>
            <a:r>
              <a:rPr sz="1400" i="1" dirty="0"/>
              <a:t>  principal de </a:t>
            </a:r>
            <a:r>
              <a:rPr sz="1400" i="1" dirty="0" smtClean="0"/>
              <a:t>2</a:t>
            </a:r>
            <a:r>
              <a:rPr lang="fr-FR" sz="1400" i="1" baseline="30000" dirty="0" err="1" smtClean="0"/>
              <a:t>nde</a:t>
            </a:r>
            <a:r>
              <a:rPr lang="fr-FR" sz="1400" i="1" dirty="0" smtClean="0"/>
              <a:t> </a:t>
            </a:r>
            <a:r>
              <a:rPr sz="1400" i="1" dirty="0" err="1" smtClean="0"/>
              <a:t>classe</a:t>
            </a:r>
            <a:r>
              <a:rPr lang="fr-FR" sz="1400" i="1" dirty="0" smtClean="0"/>
              <a:t>, </a:t>
            </a:r>
            <a:r>
              <a:rPr sz="1400" i="1" dirty="0" err="1" smtClean="0"/>
              <a:t>Adjoint</a:t>
            </a:r>
            <a:r>
              <a:rPr sz="1400" i="1" dirty="0" smtClean="0"/>
              <a:t> </a:t>
            </a:r>
            <a:r>
              <a:rPr sz="1400" i="1" dirty="0" err="1"/>
              <a:t>administratif</a:t>
            </a:r>
            <a:r>
              <a:rPr sz="1400" i="1" dirty="0"/>
              <a:t>  principal de 1</a:t>
            </a:r>
            <a:r>
              <a:rPr sz="1400" i="1" baseline="30000" dirty="0"/>
              <a:t>ère</a:t>
            </a:r>
            <a:r>
              <a:rPr sz="1400" i="1" dirty="0"/>
              <a:t> </a:t>
            </a:r>
            <a:r>
              <a:rPr sz="1400" i="1" dirty="0" err="1" smtClean="0"/>
              <a:t>classe</a:t>
            </a:r>
            <a:r>
              <a:rPr lang="fr-FR" sz="1400" i="1" dirty="0" smtClean="0"/>
              <a:t>. Le RIFSEEP transcende cependant la notion de grade pour s’intéresser aux fonctions exercées par les agents. </a:t>
            </a:r>
            <a:endParaRPr sz="2100" dirty="0"/>
          </a:p>
          <a:p>
            <a:pPr marL="273050" lvl="1" indent="93662" algn="just">
              <a:lnSpc>
                <a:spcPct val="110000"/>
              </a:lnSpc>
              <a:spcBef>
                <a:spcPts val="500"/>
              </a:spcBef>
              <a:buSzTx/>
              <a:buNone/>
              <a:defRPr sz="1800"/>
            </a:pPr>
            <a:endParaRPr sz="1400" dirty="0"/>
          </a:p>
          <a:p>
            <a:pPr marL="548746" lvl="1" indent="-182033" algn="just">
              <a:lnSpc>
                <a:spcPct val="110000"/>
              </a:lnSpc>
              <a:spcBef>
                <a:spcPts val="300"/>
              </a:spcBef>
              <a:buFont typeface="Arial"/>
              <a:buChar char="•"/>
              <a:defRPr sz="1800"/>
            </a:pPr>
            <a:r>
              <a:rPr sz="1400" dirty="0" err="1"/>
              <a:t>Selon</a:t>
            </a:r>
            <a:r>
              <a:rPr sz="1400" dirty="0"/>
              <a:t> </a:t>
            </a:r>
            <a:r>
              <a:rPr sz="1400" dirty="0" err="1" smtClean="0"/>
              <a:t>l’arrêt</a:t>
            </a:r>
            <a:r>
              <a:rPr lang="fr-FR" sz="1400" dirty="0" smtClean="0"/>
              <a:t>é</a:t>
            </a:r>
            <a:r>
              <a:rPr sz="1400" dirty="0" smtClean="0"/>
              <a:t> </a:t>
            </a:r>
            <a:r>
              <a:rPr sz="1400" dirty="0"/>
              <a:t>du 20 </a:t>
            </a:r>
            <a:r>
              <a:rPr sz="1400" dirty="0" err="1"/>
              <a:t>mai</a:t>
            </a:r>
            <a:r>
              <a:rPr sz="1400" dirty="0"/>
              <a:t> 2014 </a:t>
            </a:r>
            <a:r>
              <a:rPr sz="1400" dirty="0" err="1"/>
              <a:t>appliquant</a:t>
            </a:r>
            <a:r>
              <a:rPr sz="1400" dirty="0"/>
              <a:t> aux </a:t>
            </a:r>
            <a:r>
              <a:rPr sz="1400" dirty="0" err="1"/>
              <a:t>adjoints</a:t>
            </a:r>
            <a:r>
              <a:rPr sz="1400" dirty="0"/>
              <a:t> </a:t>
            </a:r>
            <a:r>
              <a:rPr sz="1400" dirty="0" err="1"/>
              <a:t>administratifs</a:t>
            </a:r>
            <a:r>
              <a:rPr sz="1400" dirty="0"/>
              <a:t> </a:t>
            </a:r>
            <a:r>
              <a:rPr sz="1400" dirty="0" err="1"/>
              <a:t>l’IFSE</a:t>
            </a:r>
            <a:r>
              <a:rPr sz="1400" dirty="0"/>
              <a:t>, 2 </a:t>
            </a:r>
            <a:r>
              <a:rPr sz="1400" dirty="0" err="1"/>
              <a:t>groupes</a:t>
            </a:r>
            <a:r>
              <a:rPr sz="1400" dirty="0"/>
              <a:t> de </a:t>
            </a:r>
            <a:r>
              <a:rPr sz="1400" dirty="0" err="1"/>
              <a:t>fonction</a:t>
            </a:r>
            <a:r>
              <a:rPr sz="1400" dirty="0"/>
              <a:t> </a:t>
            </a:r>
            <a:r>
              <a:rPr sz="1400" dirty="0" err="1"/>
              <a:t>sont</a:t>
            </a:r>
            <a:r>
              <a:rPr sz="1400" dirty="0"/>
              <a:t>  </a:t>
            </a:r>
            <a:r>
              <a:rPr sz="1400" dirty="0" err="1"/>
              <a:t>retenus</a:t>
            </a:r>
            <a:r>
              <a:rPr sz="1400" dirty="0"/>
              <a:t>: </a:t>
            </a:r>
            <a:endParaRPr sz="2100" dirty="0"/>
          </a:p>
          <a:p>
            <a:pPr marL="639762" lvl="1" indent="-273050" algn="just">
              <a:lnSpc>
                <a:spcPct val="110000"/>
              </a:lnSpc>
              <a:spcBef>
                <a:spcPts val="500"/>
              </a:spcBef>
              <a:buFont typeface="Arial"/>
              <a:buChar char="•"/>
              <a:defRPr sz="1800"/>
            </a:pPr>
            <a:endParaRPr sz="1400" dirty="0"/>
          </a:p>
          <a:p>
            <a:pPr marL="273050" lvl="1" indent="93662" algn="ctr">
              <a:lnSpc>
                <a:spcPct val="110000"/>
              </a:lnSpc>
              <a:spcBef>
                <a:spcPts val="300"/>
              </a:spcBef>
              <a:buSzTx/>
              <a:buNone/>
              <a:defRPr sz="1800"/>
            </a:pPr>
            <a:r>
              <a:rPr sz="1400" dirty="0"/>
              <a:t>Pour rappel, les </a:t>
            </a:r>
            <a:r>
              <a:rPr sz="1400" dirty="0" err="1"/>
              <a:t>groupes</a:t>
            </a:r>
            <a:r>
              <a:rPr sz="1400" dirty="0"/>
              <a:t> </a:t>
            </a:r>
            <a:r>
              <a:rPr sz="1400" dirty="0" err="1"/>
              <a:t>fixés</a:t>
            </a:r>
            <a:r>
              <a:rPr sz="1400" dirty="0"/>
              <a:t> par le </a:t>
            </a:r>
            <a:r>
              <a:rPr sz="1400" dirty="0" err="1"/>
              <a:t>décret</a:t>
            </a:r>
            <a:r>
              <a:rPr sz="1400" dirty="0"/>
              <a:t> du 20 </a:t>
            </a:r>
            <a:r>
              <a:rPr sz="1400" dirty="0" err="1"/>
              <a:t>mai</a:t>
            </a:r>
            <a:r>
              <a:rPr sz="1400" dirty="0"/>
              <a:t> 2014 </a:t>
            </a:r>
            <a:r>
              <a:rPr sz="1400" dirty="0" err="1"/>
              <a:t>liste</a:t>
            </a:r>
            <a:r>
              <a:rPr sz="1400" dirty="0"/>
              <a:t> 3 </a:t>
            </a:r>
            <a:r>
              <a:rPr sz="1400" dirty="0" err="1"/>
              <a:t>grandes</a:t>
            </a:r>
            <a:r>
              <a:rPr sz="1400" dirty="0"/>
              <a:t> </a:t>
            </a:r>
            <a:r>
              <a:rPr sz="1400" dirty="0" err="1"/>
              <a:t>catégories</a:t>
            </a:r>
            <a:r>
              <a:rPr sz="1400" dirty="0"/>
              <a:t> de </a:t>
            </a:r>
            <a:r>
              <a:rPr sz="1400" dirty="0" err="1" smtClean="0"/>
              <a:t>critère</a:t>
            </a:r>
            <a:r>
              <a:rPr lang="fr-FR" sz="1400" dirty="0" smtClean="0"/>
              <a:t>s</a:t>
            </a:r>
            <a:r>
              <a:rPr sz="1400" dirty="0" smtClean="0"/>
              <a:t>:</a:t>
            </a:r>
            <a:endParaRPr sz="1400" dirty="0"/>
          </a:p>
          <a:p>
            <a:pPr marL="273050" lvl="1" indent="93662" algn="just">
              <a:lnSpc>
                <a:spcPct val="110000"/>
              </a:lnSpc>
              <a:spcBef>
                <a:spcPts val="300"/>
              </a:spcBef>
              <a:buSzTx/>
              <a:buNone/>
              <a:defRPr sz="1800"/>
            </a:pPr>
            <a:r>
              <a:rPr sz="1400" i="1" dirty="0"/>
              <a:t>1° </a:t>
            </a:r>
            <a:r>
              <a:rPr sz="1400" i="1" dirty="0" err="1"/>
              <a:t>Fonctions</a:t>
            </a:r>
            <a:r>
              <a:rPr sz="1400" i="1" dirty="0"/>
              <a:t> </a:t>
            </a:r>
            <a:r>
              <a:rPr sz="1400" i="1" dirty="0" err="1"/>
              <a:t>d'encadrement</a:t>
            </a:r>
            <a:r>
              <a:rPr sz="1400" i="1" dirty="0"/>
              <a:t>, de coordination, de </a:t>
            </a:r>
            <a:r>
              <a:rPr sz="1400" i="1" dirty="0" err="1"/>
              <a:t>pilotage</a:t>
            </a:r>
            <a:r>
              <a:rPr sz="1400" i="1" dirty="0"/>
              <a:t> </a:t>
            </a:r>
            <a:r>
              <a:rPr sz="1400" i="1" dirty="0" err="1"/>
              <a:t>ou</a:t>
            </a:r>
            <a:r>
              <a:rPr sz="1400" i="1" dirty="0"/>
              <a:t> de conception ;</a:t>
            </a:r>
            <a:endParaRPr sz="2100" dirty="0"/>
          </a:p>
          <a:p>
            <a:pPr marL="273050" lvl="1" indent="93662" algn="just">
              <a:lnSpc>
                <a:spcPct val="110000"/>
              </a:lnSpc>
              <a:spcBef>
                <a:spcPts val="300"/>
              </a:spcBef>
              <a:buSzTx/>
              <a:buNone/>
              <a:defRPr sz="1800"/>
            </a:pPr>
            <a:r>
              <a:rPr sz="1400" i="1" dirty="0"/>
              <a:t>2° </a:t>
            </a:r>
            <a:r>
              <a:rPr sz="1400" i="1" dirty="0" err="1"/>
              <a:t>Technicité</a:t>
            </a:r>
            <a:r>
              <a:rPr sz="1400" i="1" dirty="0"/>
              <a:t>, expertise, </a:t>
            </a:r>
            <a:r>
              <a:rPr sz="1400" i="1" dirty="0" err="1"/>
              <a:t>expérience</a:t>
            </a:r>
            <a:r>
              <a:rPr sz="1400" i="1" dirty="0"/>
              <a:t> </a:t>
            </a:r>
            <a:r>
              <a:rPr sz="1400" i="1" dirty="0" err="1"/>
              <a:t>ou</a:t>
            </a:r>
            <a:r>
              <a:rPr sz="1400" i="1" dirty="0"/>
              <a:t> qualification </a:t>
            </a:r>
            <a:r>
              <a:rPr sz="1400" i="1" dirty="0" err="1"/>
              <a:t>nécessaire</a:t>
            </a:r>
            <a:r>
              <a:rPr sz="1400" i="1" dirty="0"/>
              <a:t> à </a:t>
            </a:r>
            <a:r>
              <a:rPr sz="1400" i="1" dirty="0" err="1"/>
              <a:t>l'exercice</a:t>
            </a:r>
            <a:r>
              <a:rPr sz="1400" i="1" dirty="0"/>
              <a:t> des </a:t>
            </a:r>
            <a:r>
              <a:rPr sz="1400" i="1" dirty="0" err="1"/>
              <a:t>fonctions</a:t>
            </a:r>
            <a:r>
              <a:rPr sz="1400" i="1" dirty="0"/>
              <a:t> ;</a:t>
            </a:r>
            <a:endParaRPr sz="2100" dirty="0"/>
          </a:p>
          <a:p>
            <a:pPr marL="273050" lvl="1" indent="93662" algn="just">
              <a:lnSpc>
                <a:spcPct val="110000"/>
              </a:lnSpc>
              <a:spcBef>
                <a:spcPts val="300"/>
              </a:spcBef>
              <a:buSzTx/>
              <a:buNone/>
              <a:defRPr sz="1800"/>
            </a:pPr>
            <a:r>
              <a:rPr sz="1400" i="1" dirty="0"/>
              <a:t>3°Sujétions </a:t>
            </a:r>
            <a:r>
              <a:rPr sz="1400" i="1" dirty="0" err="1"/>
              <a:t>particulières</a:t>
            </a:r>
            <a:r>
              <a:rPr sz="1400" i="1" dirty="0"/>
              <a:t> </a:t>
            </a:r>
            <a:r>
              <a:rPr sz="1400" i="1" dirty="0" err="1"/>
              <a:t>ou</a:t>
            </a:r>
            <a:r>
              <a:rPr sz="1400" i="1" dirty="0"/>
              <a:t> </a:t>
            </a:r>
            <a:r>
              <a:rPr sz="1400" i="1" dirty="0" err="1"/>
              <a:t>degré</a:t>
            </a:r>
            <a:r>
              <a:rPr sz="1400" i="1" dirty="0"/>
              <a:t> </a:t>
            </a:r>
            <a:r>
              <a:rPr sz="1400" i="1" dirty="0" err="1"/>
              <a:t>d'exposition</a:t>
            </a:r>
            <a:r>
              <a:rPr sz="1400" i="1" dirty="0"/>
              <a:t> du </a:t>
            </a:r>
            <a:r>
              <a:rPr sz="1400" i="1" dirty="0" err="1"/>
              <a:t>poste</a:t>
            </a:r>
            <a:r>
              <a:rPr sz="1400" i="1" dirty="0"/>
              <a:t> au regard de son </a:t>
            </a:r>
            <a:r>
              <a:rPr sz="1400" i="1" dirty="0" err="1"/>
              <a:t>environnement</a:t>
            </a:r>
            <a:r>
              <a:rPr sz="1400" i="1" dirty="0"/>
              <a:t> </a:t>
            </a:r>
            <a:r>
              <a:rPr sz="1400" i="1" dirty="0" err="1"/>
              <a:t>professionnel</a:t>
            </a:r>
            <a:r>
              <a:rPr sz="1400" i="1" dirty="0"/>
              <a:t>.</a:t>
            </a:r>
          </a:p>
        </p:txBody>
      </p:sp>
      <p:sp>
        <p:nvSpPr>
          <p:cNvPr id="167" name="Shape 167"/>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18</a:t>
            </a:fld>
            <a:endParaRPr sz="1400" b="1">
              <a:solidFill>
                <a:srgbClr val="FFFFFF"/>
              </a:solidFill>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p:cNvSpPr>
          <p:nvPr>
            <p:ph type="title"/>
          </p:nvPr>
        </p:nvSpPr>
        <p:spPr>
          <a:xfrm>
            <a:off x="899591" y="116632"/>
            <a:ext cx="7467601" cy="1144801"/>
          </a:xfrm>
          <a:prstGeom prst="rect">
            <a:avLst/>
          </a:prstGeom>
        </p:spPr>
        <p:txBody>
          <a:bodyPr/>
          <a:lstStyle/>
          <a:p>
            <a:pPr lvl="0">
              <a:defRPr sz="1800" cap="none">
                <a:solidFill>
                  <a:srgbClr val="000000"/>
                </a:solidFill>
              </a:defRPr>
            </a:pPr>
            <a:r>
              <a:rPr sz="2000" b="1" cap="small"/>
              <a:t>EXEMPLE D’APPLICATION DES GROUPES AUX ADJOINTS ADMINISTRATIFS TERRITORIAUX (2)</a:t>
            </a:r>
            <a:br>
              <a:rPr sz="2000" b="1" cap="small"/>
            </a:br>
            <a:endParaRPr sz="2000" b="1" cap="small"/>
          </a:p>
        </p:txBody>
      </p:sp>
      <p:sp>
        <p:nvSpPr>
          <p:cNvPr id="170" name="Shape 170"/>
          <p:cNvSpPr>
            <a:spLocks noGrp="1"/>
          </p:cNvSpPr>
          <p:nvPr>
            <p:ph sz="quarter" idx="1"/>
          </p:nvPr>
        </p:nvSpPr>
        <p:spPr>
          <a:xfrm>
            <a:off x="467543" y="1363687"/>
            <a:ext cx="7467601" cy="4873626"/>
          </a:xfrm>
          <a:prstGeom prst="rect">
            <a:avLst/>
          </a:prstGeom>
        </p:spPr>
        <p:txBody>
          <a:bodyPr lIns="0" tIns="0" rIns="0" bIns="0">
            <a:normAutofit/>
          </a:bodyPr>
          <a:lstStyle/>
          <a:p>
            <a:pPr marL="548746" lvl="1" indent="-182033" algn="just">
              <a:lnSpc>
                <a:spcPct val="110000"/>
              </a:lnSpc>
              <a:spcBef>
                <a:spcPts val="300"/>
              </a:spcBef>
              <a:buFont typeface="Courier New"/>
              <a:buChar char="o"/>
              <a:defRPr sz="1800"/>
            </a:pPr>
            <a:r>
              <a:rPr sz="1400" dirty="0"/>
              <a:t>Pour un </a:t>
            </a:r>
            <a:r>
              <a:rPr sz="1400" dirty="0" err="1"/>
              <a:t>effectif</a:t>
            </a:r>
            <a:r>
              <a:rPr sz="1400" dirty="0"/>
              <a:t> </a:t>
            </a:r>
            <a:r>
              <a:rPr sz="1400" dirty="0" err="1"/>
              <a:t>d’emplois</a:t>
            </a:r>
            <a:r>
              <a:rPr sz="1400" dirty="0"/>
              <a:t> </a:t>
            </a:r>
            <a:r>
              <a:rPr sz="1400" dirty="0" err="1"/>
              <a:t>donné</a:t>
            </a:r>
            <a:r>
              <a:rPr sz="1400" dirty="0"/>
              <a:t>, les </a:t>
            </a:r>
            <a:r>
              <a:rPr sz="1400" dirty="0" err="1"/>
              <a:t>adjoints</a:t>
            </a:r>
            <a:r>
              <a:rPr sz="1400" dirty="0"/>
              <a:t> </a:t>
            </a:r>
            <a:r>
              <a:rPr sz="1400" dirty="0" err="1"/>
              <a:t>administratifs</a:t>
            </a:r>
            <a:r>
              <a:rPr sz="1400" dirty="0"/>
              <a:t> </a:t>
            </a:r>
            <a:r>
              <a:rPr sz="1400" dirty="0" err="1"/>
              <a:t>peuvent</a:t>
            </a:r>
            <a:r>
              <a:rPr sz="1400" dirty="0"/>
              <a:t> </a:t>
            </a:r>
            <a:r>
              <a:rPr sz="1400" dirty="0" err="1"/>
              <a:t>être</a:t>
            </a:r>
            <a:r>
              <a:rPr sz="1400" dirty="0"/>
              <a:t> </a:t>
            </a:r>
            <a:r>
              <a:rPr sz="1400" dirty="0" err="1"/>
              <a:t>classés</a:t>
            </a:r>
            <a:r>
              <a:rPr sz="1400" dirty="0"/>
              <a:t> </a:t>
            </a:r>
            <a:r>
              <a:rPr sz="1400" dirty="0" err="1"/>
              <a:t>selon</a:t>
            </a:r>
            <a:r>
              <a:rPr sz="1400" dirty="0"/>
              <a:t> 3 types de </a:t>
            </a:r>
            <a:r>
              <a:rPr sz="1400" dirty="0" err="1"/>
              <a:t>responsabilité</a:t>
            </a:r>
            <a:r>
              <a:rPr sz="1400" dirty="0"/>
              <a:t> </a:t>
            </a:r>
            <a:r>
              <a:rPr sz="1400" dirty="0" err="1"/>
              <a:t>ou</a:t>
            </a:r>
            <a:r>
              <a:rPr sz="1400" dirty="0"/>
              <a:t> </a:t>
            </a:r>
            <a:r>
              <a:rPr sz="1400" dirty="0" err="1"/>
              <a:t>sujétions</a:t>
            </a:r>
            <a:r>
              <a:rPr sz="1400" dirty="0" smtClean="0"/>
              <a:t>:</a:t>
            </a:r>
            <a:endParaRPr lang="fr-FR" dirty="0" smtClean="0"/>
          </a:p>
          <a:p>
            <a:pPr marL="548746" lvl="1" indent="-182033" algn="just">
              <a:lnSpc>
                <a:spcPct val="110000"/>
              </a:lnSpc>
              <a:spcBef>
                <a:spcPts val="300"/>
              </a:spcBef>
              <a:buFont typeface="Courier New"/>
              <a:buChar char="o"/>
              <a:defRPr sz="1800"/>
            </a:pPr>
            <a:endParaRPr sz="2100" dirty="0"/>
          </a:p>
          <a:p>
            <a:pPr marL="273050" lvl="1" indent="93662" algn="ctr">
              <a:lnSpc>
                <a:spcPct val="110000"/>
              </a:lnSpc>
              <a:spcBef>
                <a:spcPts val="300"/>
              </a:spcBef>
              <a:buSzTx/>
              <a:buNone/>
              <a:defRPr sz="1800"/>
            </a:pPr>
            <a:r>
              <a:rPr sz="1400" i="1" dirty="0" err="1"/>
              <a:t>Adjoint</a:t>
            </a:r>
            <a:r>
              <a:rPr sz="1400" i="1" dirty="0"/>
              <a:t> au </a:t>
            </a:r>
            <a:r>
              <a:rPr sz="1400" i="1" dirty="0" err="1"/>
              <a:t>responsable</a:t>
            </a:r>
            <a:r>
              <a:rPr sz="1400" i="1" dirty="0"/>
              <a:t> de </a:t>
            </a:r>
            <a:r>
              <a:rPr sz="1400" i="1" dirty="0" smtClean="0"/>
              <a:t>service</a:t>
            </a:r>
            <a:r>
              <a:rPr lang="fr-FR" sz="1400" i="1" dirty="0" smtClean="0"/>
              <a:t>;</a:t>
            </a:r>
            <a:endParaRPr sz="2100" dirty="0"/>
          </a:p>
          <a:p>
            <a:pPr marL="273050" lvl="1" indent="93662" algn="ctr">
              <a:lnSpc>
                <a:spcPct val="110000"/>
              </a:lnSpc>
              <a:spcBef>
                <a:spcPts val="300"/>
              </a:spcBef>
              <a:buSzTx/>
              <a:buNone/>
              <a:defRPr sz="1800"/>
            </a:pPr>
            <a:r>
              <a:rPr sz="1400" i="1" dirty="0" err="1"/>
              <a:t>Adjoint</a:t>
            </a:r>
            <a:r>
              <a:rPr sz="1400" i="1" dirty="0"/>
              <a:t> </a:t>
            </a:r>
            <a:r>
              <a:rPr sz="1400" i="1" dirty="0" err="1"/>
              <a:t>soumis</a:t>
            </a:r>
            <a:r>
              <a:rPr sz="1400" i="1" dirty="0"/>
              <a:t> à des </a:t>
            </a:r>
            <a:r>
              <a:rPr sz="1400" i="1" dirty="0" err="1"/>
              <a:t>sujétions</a:t>
            </a:r>
            <a:r>
              <a:rPr sz="1400" i="1" dirty="0"/>
              <a:t> </a:t>
            </a:r>
            <a:r>
              <a:rPr sz="1400" i="1" dirty="0" err="1"/>
              <a:t>telles</a:t>
            </a:r>
            <a:r>
              <a:rPr sz="1400" i="1" dirty="0"/>
              <a:t> </a:t>
            </a:r>
            <a:r>
              <a:rPr sz="1400" i="1" dirty="0" err="1"/>
              <a:t>contraintes</a:t>
            </a:r>
            <a:r>
              <a:rPr sz="1400" i="1" dirty="0"/>
              <a:t> </a:t>
            </a:r>
            <a:r>
              <a:rPr sz="1400" i="1" dirty="0" err="1" smtClean="0"/>
              <a:t>horaires</a:t>
            </a:r>
            <a:r>
              <a:rPr lang="fr-FR" sz="1400" i="1" dirty="0" smtClean="0"/>
              <a:t>;</a:t>
            </a:r>
            <a:endParaRPr sz="1400" i="1" dirty="0"/>
          </a:p>
          <a:p>
            <a:pPr marL="273050" lvl="1" indent="93662" algn="ctr">
              <a:lnSpc>
                <a:spcPct val="110000"/>
              </a:lnSpc>
              <a:spcBef>
                <a:spcPts val="300"/>
              </a:spcBef>
              <a:buSzTx/>
              <a:buNone/>
              <a:defRPr sz="1800"/>
            </a:pPr>
            <a:r>
              <a:rPr sz="1400" i="1" dirty="0" err="1"/>
              <a:t>Adjoint</a:t>
            </a:r>
            <a:r>
              <a:rPr sz="1400" i="1" dirty="0"/>
              <a:t> sans </a:t>
            </a:r>
            <a:r>
              <a:rPr sz="1400" i="1" dirty="0" err="1"/>
              <a:t>responsabilité</a:t>
            </a:r>
            <a:r>
              <a:rPr sz="1400" i="1" dirty="0"/>
              <a:t> </a:t>
            </a:r>
            <a:r>
              <a:rPr sz="1400" i="1" dirty="0" err="1"/>
              <a:t>ni</a:t>
            </a:r>
            <a:r>
              <a:rPr sz="1400" i="1" dirty="0"/>
              <a:t> </a:t>
            </a:r>
            <a:r>
              <a:rPr sz="1400" i="1" dirty="0" err="1"/>
              <a:t>sujétions</a:t>
            </a:r>
            <a:r>
              <a:rPr sz="1400" i="1" dirty="0"/>
              <a:t> de </a:t>
            </a:r>
            <a:r>
              <a:rPr sz="1400" i="1" dirty="0" smtClean="0"/>
              <a:t>service</a:t>
            </a:r>
            <a:r>
              <a:rPr lang="fr-FR" sz="1400" i="1" dirty="0" smtClean="0"/>
              <a:t>. </a:t>
            </a:r>
            <a:endParaRPr sz="2100" dirty="0"/>
          </a:p>
          <a:p>
            <a:pPr marL="273050" lvl="1" indent="93662" algn="just">
              <a:lnSpc>
                <a:spcPct val="110000"/>
              </a:lnSpc>
              <a:spcBef>
                <a:spcPts val="500"/>
              </a:spcBef>
              <a:buSzTx/>
              <a:buNone/>
              <a:defRPr sz="1800"/>
            </a:pPr>
            <a:endParaRPr sz="1400" dirty="0"/>
          </a:p>
          <a:p>
            <a:pPr marL="548746" lvl="1" indent="-182033" algn="just">
              <a:lnSpc>
                <a:spcPct val="110000"/>
              </a:lnSpc>
              <a:spcBef>
                <a:spcPts val="300"/>
              </a:spcBef>
              <a:buFont typeface="Courier New"/>
              <a:buChar char="o"/>
              <a:defRPr sz="1800"/>
            </a:pPr>
            <a:r>
              <a:rPr sz="1400" dirty="0"/>
              <a:t>La </a:t>
            </a:r>
            <a:r>
              <a:rPr sz="1400" dirty="0" err="1"/>
              <a:t>méthode</a:t>
            </a:r>
            <a:r>
              <a:rPr sz="1400" dirty="0"/>
              <a:t> </a:t>
            </a:r>
            <a:r>
              <a:rPr sz="1400" dirty="0" err="1"/>
              <a:t>va</a:t>
            </a:r>
            <a:r>
              <a:rPr sz="1400" dirty="0"/>
              <a:t> </a:t>
            </a:r>
            <a:r>
              <a:rPr sz="1400" dirty="0" err="1"/>
              <a:t>consister</a:t>
            </a:r>
            <a:r>
              <a:rPr sz="1400" dirty="0"/>
              <a:t> à classer </a:t>
            </a:r>
            <a:r>
              <a:rPr sz="1400" dirty="0" err="1"/>
              <a:t>ces</a:t>
            </a:r>
            <a:r>
              <a:rPr sz="1400" dirty="0"/>
              <a:t> </a:t>
            </a:r>
            <a:r>
              <a:rPr sz="1400" dirty="0" err="1"/>
              <a:t>particularités</a:t>
            </a:r>
            <a:r>
              <a:rPr sz="1400" dirty="0"/>
              <a:t> </a:t>
            </a:r>
            <a:r>
              <a:rPr sz="1400" dirty="0" err="1"/>
              <a:t>dans</a:t>
            </a:r>
            <a:r>
              <a:rPr sz="1400" dirty="0"/>
              <a:t> un des </a:t>
            </a:r>
            <a:r>
              <a:rPr sz="1400" dirty="0" err="1"/>
              <a:t>deux</a:t>
            </a:r>
            <a:r>
              <a:rPr sz="1400" dirty="0"/>
              <a:t> </a:t>
            </a:r>
            <a:r>
              <a:rPr sz="1400" dirty="0" err="1"/>
              <a:t>groupes</a:t>
            </a:r>
            <a:r>
              <a:rPr sz="1400" dirty="0"/>
              <a:t>  </a:t>
            </a:r>
            <a:r>
              <a:rPr sz="1400" dirty="0" err="1"/>
              <a:t>dès</a:t>
            </a:r>
            <a:r>
              <a:rPr sz="1400" dirty="0"/>
              <a:t> </a:t>
            </a:r>
            <a:r>
              <a:rPr sz="1400" dirty="0" err="1"/>
              <a:t>lors</a:t>
            </a:r>
            <a:r>
              <a:rPr sz="1400" dirty="0"/>
              <a:t> </a:t>
            </a:r>
            <a:r>
              <a:rPr sz="1400" dirty="0" err="1"/>
              <a:t>qu’ils</a:t>
            </a:r>
            <a:r>
              <a:rPr sz="1400" dirty="0"/>
              <a:t> </a:t>
            </a:r>
            <a:r>
              <a:rPr sz="1400" dirty="0" err="1"/>
              <a:t>concordent</a:t>
            </a:r>
            <a:r>
              <a:rPr sz="1400" dirty="0"/>
              <a:t> avec les </a:t>
            </a:r>
            <a:r>
              <a:rPr sz="1400" dirty="0" err="1"/>
              <a:t>trois</a:t>
            </a:r>
            <a:r>
              <a:rPr sz="1400" dirty="0"/>
              <a:t> </a:t>
            </a:r>
            <a:r>
              <a:rPr sz="1400" dirty="0" err="1"/>
              <a:t>grandes</a:t>
            </a:r>
            <a:r>
              <a:rPr sz="1400" dirty="0"/>
              <a:t> </a:t>
            </a:r>
            <a:r>
              <a:rPr sz="1400" dirty="0" err="1"/>
              <a:t>catégories</a:t>
            </a:r>
            <a:r>
              <a:rPr sz="1400" dirty="0"/>
              <a:t> </a:t>
            </a:r>
            <a:r>
              <a:rPr sz="1400" dirty="0" err="1"/>
              <a:t>fixées</a:t>
            </a:r>
            <a:r>
              <a:rPr sz="1400" dirty="0"/>
              <a:t> par le </a:t>
            </a:r>
            <a:r>
              <a:rPr sz="1400" dirty="0" err="1" smtClean="0"/>
              <a:t>décret</a:t>
            </a:r>
            <a:r>
              <a:rPr lang="fr-FR" sz="1400" dirty="0" smtClean="0"/>
              <a:t>. Le grade n’a pas d’influence directe sur cette classification. </a:t>
            </a:r>
            <a:endParaRPr sz="1400" dirty="0"/>
          </a:p>
        </p:txBody>
      </p:sp>
      <p:sp>
        <p:nvSpPr>
          <p:cNvPr id="171" name="Shape 171"/>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19</a:t>
            </a:fld>
            <a:endParaRPr sz="1400" b="1">
              <a:solidFill>
                <a:srgbClr val="FFFFFF"/>
              </a:solidFill>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457200" y="274638"/>
            <a:ext cx="7467600" cy="1144800"/>
          </a:xfrm>
          <a:prstGeom prst="rect">
            <a:avLst/>
          </a:prstGeom>
        </p:spPr>
        <p:txBody>
          <a:bodyPr/>
          <a:lstStyle/>
          <a:p>
            <a:pPr lvl="0">
              <a:defRPr sz="1800" cap="none">
                <a:solidFill>
                  <a:srgbClr val="000000"/>
                </a:solidFill>
              </a:defRPr>
            </a:pPr>
            <a:r>
              <a:rPr sz="2000" cap="small" dirty="0"/>
              <a:t>EXEMPLE D’APPLICATION DES GROUPES AUX ADJOINTS ADMINISTRATIFS TERRITORIAUX (3)</a:t>
            </a:r>
            <a:br>
              <a:rPr sz="2000" cap="small" dirty="0"/>
            </a:br>
            <a:endParaRPr sz="2000" cap="small" dirty="0"/>
          </a:p>
        </p:txBody>
      </p:sp>
      <p:sp>
        <p:nvSpPr>
          <p:cNvPr id="174" name="Shape 174"/>
          <p:cNvSpPr>
            <a:spLocks noGrp="1"/>
          </p:cNvSpPr>
          <p:nvPr>
            <p:ph sz="quarter" idx="1"/>
          </p:nvPr>
        </p:nvSpPr>
        <p:spPr>
          <a:xfrm>
            <a:off x="323527" y="1291679"/>
            <a:ext cx="7467601" cy="4873626"/>
          </a:xfrm>
          <a:prstGeom prst="rect">
            <a:avLst/>
          </a:prstGeom>
        </p:spPr>
        <p:txBody>
          <a:bodyPr lIns="0" tIns="0" rIns="0" bIns="0">
            <a:normAutofit/>
          </a:bodyPr>
          <a:lstStyle/>
          <a:p>
            <a:pPr marL="548746" lvl="1" indent="-182033" algn="just">
              <a:lnSpc>
                <a:spcPct val="110000"/>
              </a:lnSpc>
              <a:spcBef>
                <a:spcPts val="300"/>
              </a:spcBef>
              <a:buFont typeface="Wingdings 2"/>
              <a:defRPr sz="1800"/>
            </a:pPr>
            <a:r>
              <a:rPr sz="1400" dirty="0" err="1" smtClean="0"/>
              <a:t>Adjoint</a:t>
            </a:r>
            <a:r>
              <a:rPr lang="fr-FR" sz="1400" dirty="0" smtClean="0"/>
              <a:t>s</a:t>
            </a:r>
            <a:r>
              <a:rPr sz="1400" dirty="0" smtClean="0"/>
              <a:t> </a:t>
            </a:r>
            <a:r>
              <a:rPr sz="1400" dirty="0"/>
              <a:t>au </a:t>
            </a:r>
            <a:r>
              <a:rPr sz="1400" dirty="0" err="1"/>
              <a:t>responsable</a:t>
            </a:r>
            <a:r>
              <a:rPr sz="1400" dirty="0"/>
              <a:t> et </a:t>
            </a:r>
            <a:r>
              <a:rPr sz="1400" dirty="0" err="1" smtClean="0"/>
              <a:t>adjoint</a:t>
            </a:r>
            <a:r>
              <a:rPr lang="fr-FR" sz="1400" dirty="0" smtClean="0"/>
              <a:t>s</a:t>
            </a:r>
            <a:r>
              <a:rPr sz="1400" dirty="0" smtClean="0"/>
              <a:t> </a:t>
            </a:r>
            <a:r>
              <a:rPr sz="1400" dirty="0" err="1"/>
              <a:t>soumis</a:t>
            </a:r>
            <a:r>
              <a:rPr sz="1400" dirty="0"/>
              <a:t> à des </a:t>
            </a:r>
            <a:r>
              <a:rPr sz="1400" dirty="0" err="1"/>
              <a:t>sujétions</a:t>
            </a:r>
            <a:r>
              <a:rPr sz="1400" i="1" dirty="0"/>
              <a:t> </a:t>
            </a:r>
            <a:r>
              <a:rPr sz="1400" b="1" dirty="0" err="1"/>
              <a:t>intégreront</a:t>
            </a:r>
            <a:r>
              <a:rPr sz="1400" b="1" dirty="0"/>
              <a:t> le </a:t>
            </a:r>
            <a:r>
              <a:rPr sz="1400" b="1" dirty="0" err="1"/>
              <a:t>groupe</a:t>
            </a:r>
            <a:r>
              <a:rPr sz="1400" b="1" dirty="0"/>
              <a:t> 1 (</a:t>
            </a:r>
            <a:r>
              <a:rPr sz="1400" b="1" dirty="0" err="1"/>
              <a:t>correspondant</a:t>
            </a:r>
            <a:r>
              <a:rPr sz="1400" b="1" dirty="0"/>
              <a:t> à « </a:t>
            </a:r>
            <a:r>
              <a:rPr lang="fr-FR" sz="1400" b="1" dirty="0" err="1" smtClean="0"/>
              <a:t>F</a:t>
            </a:r>
            <a:r>
              <a:rPr sz="1400" b="1" dirty="0" err="1" smtClean="0"/>
              <a:t>onctions</a:t>
            </a:r>
            <a:r>
              <a:rPr sz="1400" b="1" dirty="0" smtClean="0"/>
              <a:t> </a:t>
            </a:r>
            <a:r>
              <a:rPr sz="1400" b="1" dirty="0" err="1"/>
              <a:t>d'encadrement</a:t>
            </a:r>
            <a:r>
              <a:rPr sz="1400" b="1" dirty="0"/>
              <a:t>, expertise, </a:t>
            </a:r>
            <a:r>
              <a:rPr sz="1400" b="1" dirty="0" err="1"/>
              <a:t>expérience</a:t>
            </a:r>
            <a:r>
              <a:rPr sz="1400" b="1" dirty="0"/>
              <a:t> </a:t>
            </a:r>
            <a:r>
              <a:rPr sz="1400" b="1" dirty="0" err="1"/>
              <a:t>ou</a:t>
            </a:r>
            <a:r>
              <a:rPr sz="1400" b="1" dirty="0"/>
              <a:t> qualification </a:t>
            </a:r>
            <a:r>
              <a:rPr sz="1400" b="1" dirty="0" err="1"/>
              <a:t>nécessaire</a:t>
            </a:r>
            <a:r>
              <a:rPr sz="1400" b="1" dirty="0"/>
              <a:t> à </a:t>
            </a:r>
            <a:r>
              <a:rPr sz="1400" b="1" dirty="0" err="1"/>
              <a:t>l'exercice</a:t>
            </a:r>
            <a:r>
              <a:rPr sz="1400" b="1" dirty="0"/>
              <a:t> des </a:t>
            </a:r>
            <a:r>
              <a:rPr sz="1400" b="1" dirty="0" err="1"/>
              <a:t>fonctions</a:t>
            </a:r>
            <a:r>
              <a:rPr sz="1400" b="1" dirty="0"/>
              <a:t> » et </a:t>
            </a:r>
            <a:r>
              <a:rPr sz="1400" b="1" dirty="0" smtClean="0"/>
              <a:t>à</a:t>
            </a:r>
            <a:r>
              <a:rPr lang="fr-FR" sz="1400" b="1" dirty="0" smtClean="0"/>
              <a:t> « </a:t>
            </a:r>
            <a:r>
              <a:rPr sz="1400" b="1" dirty="0" err="1" smtClean="0"/>
              <a:t>Sujétions</a:t>
            </a:r>
            <a:r>
              <a:rPr sz="1400" b="1" dirty="0" smtClean="0"/>
              <a:t> </a:t>
            </a:r>
            <a:r>
              <a:rPr sz="1400" b="1" dirty="0" err="1"/>
              <a:t>particulières</a:t>
            </a:r>
            <a:r>
              <a:rPr sz="1400" b="1" dirty="0"/>
              <a:t> </a:t>
            </a:r>
            <a:r>
              <a:rPr sz="1400" b="1" dirty="0" err="1"/>
              <a:t>ou</a:t>
            </a:r>
            <a:r>
              <a:rPr sz="1400" b="1" dirty="0"/>
              <a:t> </a:t>
            </a:r>
            <a:r>
              <a:rPr sz="1400" b="1" dirty="0" err="1"/>
              <a:t>degré</a:t>
            </a:r>
            <a:r>
              <a:rPr sz="1400" b="1" dirty="0"/>
              <a:t> </a:t>
            </a:r>
            <a:r>
              <a:rPr sz="1400" b="1" dirty="0" err="1"/>
              <a:t>d'exposition</a:t>
            </a:r>
            <a:r>
              <a:rPr sz="1400" b="1" dirty="0"/>
              <a:t> du </a:t>
            </a:r>
            <a:r>
              <a:rPr sz="1400" b="1" dirty="0" err="1"/>
              <a:t>poste</a:t>
            </a:r>
            <a:r>
              <a:rPr sz="1400" b="1" dirty="0"/>
              <a:t> au regard de son </a:t>
            </a:r>
            <a:r>
              <a:rPr sz="1400" b="1" dirty="0" err="1"/>
              <a:t>environnement</a:t>
            </a:r>
            <a:r>
              <a:rPr sz="1400" b="1" dirty="0"/>
              <a:t> </a:t>
            </a:r>
            <a:r>
              <a:rPr sz="1400" b="1" dirty="0" err="1" smtClean="0"/>
              <a:t>professionnel</a:t>
            </a:r>
            <a:r>
              <a:rPr lang="fr-FR" sz="1400" b="1" dirty="0" smtClean="0"/>
              <a:t>"</a:t>
            </a:r>
            <a:r>
              <a:rPr sz="1400" b="1" dirty="0" smtClean="0"/>
              <a:t>)</a:t>
            </a:r>
            <a:endParaRPr lang="fr-FR" sz="1400" b="1" dirty="0" smtClean="0"/>
          </a:p>
          <a:p>
            <a:pPr marL="548746" lvl="1" indent="-182033" algn="just">
              <a:lnSpc>
                <a:spcPct val="110000"/>
              </a:lnSpc>
              <a:spcBef>
                <a:spcPts val="300"/>
              </a:spcBef>
              <a:buFont typeface="Wingdings 2"/>
              <a:defRPr sz="1800"/>
            </a:pPr>
            <a:endParaRPr lang="fr-FR" sz="1400" dirty="0" smtClean="0"/>
          </a:p>
          <a:p>
            <a:pPr marL="548746" lvl="1" indent="-182033" algn="just">
              <a:lnSpc>
                <a:spcPct val="110000"/>
              </a:lnSpc>
              <a:spcBef>
                <a:spcPts val="300"/>
              </a:spcBef>
              <a:defRPr sz="1800"/>
            </a:pPr>
            <a:r>
              <a:rPr lang="fr-FR" sz="1400" dirty="0" smtClean="0"/>
              <a:t>Adjoint administratifs sans responsabilité ni sujétions de service intégreront le </a:t>
            </a:r>
            <a:r>
              <a:rPr lang="fr-FR" sz="1400" b="1" dirty="0" smtClean="0"/>
              <a:t>groupe 2 (« Technicité, expertise, expérience ou qualification nécessaire à l'exercice des fonctions »)</a:t>
            </a:r>
          </a:p>
          <a:p>
            <a:pPr marL="548746" lvl="1" indent="-182033" algn="just">
              <a:lnSpc>
                <a:spcPct val="110000"/>
              </a:lnSpc>
              <a:spcBef>
                <a:spcPts val="300"/>
              </a:spcBef>
              <a:defRPr sz="1800"/>
            </a:pPr>
            <a:endParaRPr lang="fr-FR" sz="1400" b="1" dirty="0" smtClean="0"/>
          </a:p>
          <a:p>
            <a:pPr marL="548746" lvl="1" indent="-182033">
              <a:lnSpc>
                <a:spcPct val="110000"/>
              </a:lnSpc>
              <a:spcBef>
                <a:spcPts val="300"/>
              </a:spcBef>
              <a:buFont typeface="Wingdings 2"/>
              <a:defRPr sz="1800"/>
            </a:pPr>
            <a:endParaRPr sz="2100" dirty="0"/>
          </a:p>
          <a:p>
            <a:pPr marL="273050" lvl="1" indent="93662">
              <a:lnSpc>
                <a:spcPct val="110000"/>
              </a:lnSpc>
              <a:spcBef>
                <a:spcPts val="300"/>
              </a:spcBef>
              <a:buSzTx/>
              <a:buNone/>
              <a:defRPr sz="1800"/>
            </a:pPr>
            <a:r>
              <a:rPr sz="1400" dirty="0"/>
              <a:t> </a:t>
            </a:r>
            <a:endParaRPr sz="2100" dirty="0"/>
          </a:p>
        </p:txBody>
      </p:sp>
      <p:sp>
        <p:nvSpPr>
          <p:cNvPr id="175" name="Shape 175"/>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20</a:t>
            </a:fld>
            <a:endParaRPr sz="1400" b="1" dirty="0">
              <a:solidFill>
                <a:srgbClr val="FFFFFF"/>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p:cNvSpPr>
          <p:nvPr>
            <p:ph type="title"/>
          </p:nvPr>
        </p:nvSpPr>
        <p:spPr>
          <a:xfrm>
            <a:off x="457200" y="274638"/>
            <a:ext cx="7467600" cy="1143001"/>
          </a:xfrm>
          <a:prstGeom prst="rect">
            <a:avLst/>
          </a:prstGeom>
        </p:spPr>
        <p:txBody>
          <a:bodyPr/>
          <a:lstStyle/>
          <a:p>
            <a:pPr lvl="0" algn="ctr">
              <a:defRPr sz="1800" cap="none">
                <a:solidFill>
                  <a:srgbClr val="000000"/>
                </a:solidFill>
              </a:defRPr>
            </a:pPr>
            <a:r>
              <a:rPr sz="2000" cap="small" dirty="0"/>
              <a:t>EXEMPLE D’APPLICATION DES GROUPES AUX ADJOINTS ADMINISTRATIFS TERRITORIAUX (4)</a:t>
            </a:r>
            <a:br>
              <a:rPr sz="2000" cap="small" dirty="0"/>
            </a:br>
            <a:endParaRPr sz="2000" cap="small" dirty="0"/>
          </a:p>
        </p:txBody>
      </p:sp>
      <p:sp>
        <p:nvSpPr>
          <p:cNvPr id="178" name="Shape 178"/>
          <p:cNvSpPr>
            <a:spLocks noGrp="1"/>
          </p:cNvSpPr>
          <p:nvPr>
            <p:ph sz="quarter" idx="1"/>
          </p:nvPr>
        </p:nvSpPr>
        <p:spPr>
          <a:xfrm>
            <a:off x="457200" y="1600199"/>
            <a:ext cx="7467600" cy="3556993"/>
          </a:xfrm>
          <a:prstGeom prst="rect">
            <a:avLst/>
          </a:prstGeom>
        </p:spPr>
        <p:txBody>
          <a:bodyPr lIns="0" tIns="0" rIns="0" bIns="0">
            <a:normAutofit/>
          </a:bodyPr>
          <a:lstStyle/>
          <a:p>
            <a:pPr lvl="0"/>
            <a:endParaRPr/>
          </a:p>
        </p:txBody>
      </p:sp>
      <p:sp>
        <p:nvSpPr>
          <p:cNvPr id="179" name="Shape 179"/>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21</a:t>
            </a:fld>
            <a:endParaRPr sz="1400" b="1">
              <a:solidFill>
                <a:srgbClr val="FFFFFF"/>
              </a:solidFill>
            </a:endParaRPr>
          </a:p>
        </p:txBody>
      </p:sp>
      <p:graphicFrame>
        <p:nvGraphicFramePr>
          <p:cNvPr id="180" name="Table 180"/>
          <p:cNvGraphicFramePr/>
          <p:nvPr/>
        </p:nvGraphicFramePr>
        <p:xfrm>
          <a:off x="467545" y="1643049"/>
          <a:ext cx="7416824" cy="3522978"/>
        </p:xfrm>
        <a:graphic>
          <a:graphicData uri="http://schemas.openxmlformats.org/drawingml/2006/table">
            <a:tbl>
              <a:tblPr firstRow="1" bandRow="1">
                <a:tableStyleId>{4C3C2611-4C71-4FC5-86AE-919BDF0F9419}</a:tableStyleId>
              </a:tblPr>
              <a:tblGrid>
                <a:gridCol w="3492388"/>
                <a:gridCol w="3924436"/>
              </a:tblGrid>
              <a:tr h="847089">
                <a:tc>
                  <a:txBody>
                    <a:bodyPr/>
                    <a:lstStyle/>
                    <a:p>
                      <a:pPr lvl="0" algn="l">
                        <a:defRPr sz="1800" b="0" i="0">
                          <a:solidFill>
                            <a:srgbClr val="000000"/>
                          </a:solidFill>
                        </a:defRPr>
                      </a:pPr>
                      <a:r>
                        <a:rPr b="1" dirty="0">
                          <a:solidFill>
                            <a:srgbClr val="FFFFFF"/>
                          </a:solidFill>
                          <a:sym typeface="Century Schoolbook"/>
                        </a:rPr>
                        <a:t>Grade </a:t>
                      </a:r>
                      <a:r>
                        <a:rPr lang="fr-FR" b="1" dirty="0" smtClean="0">
                          <a:solidFill>
                            <a:srgbClr val="FFFFFF"/>
                          </a:solidFill>
                          <a:sym typeface="Century Schoolbook"/>
                        </a:rPr>
                        <a:t>et</a:t>
                      </a:r>
                      <a:r>
                        <a:rPr b="1" dirty="0" smtClean="0">
                          <a:solidFill>
                            <a:srgbClr val="FFFFFF"/>
                          </a:solidFill>
                          <a:sym typeface="Century Schoolbook"/>
                        </a:rPr>
                        <a:t> </a:t>
                      </a:r>
                      <a:r>
                        <a:rPr b="1" dirty="0" err="1">
                          <a:solidFill>
                            <a:srgbClr val="FFFFFF"/>
                          </a:solidFill>
                          <a:sym typeface="Century Schoolbook"/>
                        </a:rPr>
                        <a:t>emploi</a:t>
                      </a:r>
                      <a:endParaRPr b="1" dirty="0">
                        <a:solidFill>
                          <a:srgbClr val="FFFFFF"/>
                        </a:solidFill>
                        <a:sym typeface="Century Schoolbook"/>
                      </a:endParaRPr>
                    </a:p>
                  </a:txBody>
                  <a:tcPr marL="45720" marR="45720" horzOverflow="overflow"/>
                </a:tc>
                <a:tc>
                  <a:txBody>
                    <a:bodyPr/>
                    <a:lstStyle/>
                    <a:p>
                      <a:pPr lvl="0" algn="l">
                        <a:defRPr sz="1800" b="0" i="0">
                          <a:solidFill>
                            <a:srgbClr val="000000"/>
                          </a:solidFill>
                        </a:defRPr>
                      </a:pPr>
                      <a:r>
                        <a:rPr b="1">
                          <a:solidFill>
                            <a:srgbClr val="FFFFFF"/>
                          </a:solidFill>
                          <a:sym typeface="Century Schoolbook"/>
                        </a:rPr>
                        <a:t>Groupe </a:t>
                      </a:r>
                    </a:p>
                  </a:txBody>
                  <a:tcPr marL="45720" marR="45720" horzOverflow="overflow"/>
                </a:tc>
              </a:tr>
              <a:tr h="847089">
                <a:tc>
                  <a:txBody>
                    <a:bodyPr/>
                    <a:lstStyle/>
                    <a:p>
                      <a:pPr lvl="1" indent="0" algn="ctr">
                        <a:defRPr sz="1800" b="0" i="0"/>
                      </a:pPr>
                      <a:r>
                        <a:rPr b="1" i="1" dirty="0" err="1" smtClean="0">
                          <a:sym typeface="Century Schoolbook"/>
                        </a:rPr>
                        <a:t>Adjoint</a:t>
                      </a:r>
                      <a:r>
                        <a:rPr lang="fr-FR" b="1" i="1" dirty="0" smtClean="0">
                          <a:sym typeface="Century Schoolbook"/>
                        </a:rPr>
                        <a:t>s</a:t>
                      </a:r>
                      <a:r>
                        <a:rPr b="1" i="1" dirty="0" smtClean="0">
                          <a:sym typeface="Century Schoolbook"/>
                        </a:rPr>
                        <a:t> </a:t>
                      </a:r>
                      <a:r>
                        <a:rPr b="1" i="1" dirty="0" err="1" smtClean="0">
                          <a:sym typeface="Century Schoolbook"/>
                        </a:rPr>
                        <a:t>administratif</a:t>
                      </a:r>
                      <a:r>
                        <a:rPr lang="fr-FR" b="1" i="1" dirty="0" smtClean="0">
                          <a:sym typeface="Century Schoolbook"/>
                        </a:rPr>
                        <a:t>s</a:t>
                      </a:r>
                      <a:r>
                        <a:rPr lang="fr-FR" b="1" i="1" baseline="0" dirty="0" smtClean="0">
                          <a:sym typeface="Century Schoolbook"/>
                        </a:rPr>
                        <a:t> </a:t>
                      </a:r>
                      <a:r>
                        <a:rPr b="1" i="1" dirty="0" err="1" smtClean="0">
                          <a:sym typeface="Century Schoolbook"/>
                        </a:rPr>
                        <a:t>adjoint</a:t>
                      </a:r>
                      <a:r>
                        <a:rPr b="1" i="1" dirty="0" smtClean="0">
                          <a:sym typeface="Century Schoolbook"/>
                        </a:rPr>
                        <a:t> </a:t>
                      </a:r>
                      <a:r>
                        <a:rPr b="1" i="1" dirty="0">
                          <a:sym typeface="Century Schoolbook"/>
                        </a:rPr>
                        <a:t>au </a:t>
                      </a:r>
                      <a:r>
                        <a:rPr b="1" i="1" dirty="0" err="1">
                          <a:sym typeface="Century Schoolbook"/>
                        </a:rPr>
                        <a:t>responsable</a:t>
                      </a:r>
                      <a:r>
                        <a:rPr b="1" i="1" dirty="0">
                          <a:sym typeface="Century Schoolbook"/>
                        </a:rPr>
                        <a:t> de service</a:t>
                      </a:r>
                    </a:p>
                  </a:txBody>
                  <a:tcPr marL="45720" marR="45720" horzOverflow="overflow"/>
                </a:tc>
                <a:tc>
                  <a:txBody>
                    <a:bodyPr/>
                    <a:lstStyle/>
                    <a:p>
                      <a:pPr lvl="0" algn="ctr">
                        <a:defRPr sz="1800" b="0" i="0"/>
                      </a:pPr>
                      <a:r>
                        <a:rPr b="1" i="0">
                          <a:sym typeface="Century Schoolbook"/>
                        </a:rPr>
                        <a:t>1</a:t>
                      </a:r>
                    </a:p>
                  </a:txBody>
                  <a:tcPr marL="45720" marR="45720" horzOverflow="overflow"/>
                </a:tc>
              </a:tr>
              <a:tr h="847089">
                <a:tc>
                  <a:txBody>
                    <a:bodyPr/>
                    <a:lstStyle/>
                    <a:p>
                      <a:pPr lvl="1" indent="0" algn="ctr">
                        <a:defRPr sz="1800" b="0" i="0"/>
                      </a:pPr>
                      <a:r>
                        <a:rPr b="1" i="1" dirty="0" err="1" smtClean="0">
                          <a:sym typeface="Century Schoolbook"/>
                        </a:rPr>
                        <a:t>Adjoint</a:t>
                      </a:r>
                      <a:r>
                        <a:rPr lang="fr-FR" b="1" i="1" dirty="0" smtClean="0">
                          <a:sym typeface="Century Schoolbook"/>
                        </a:rPr>
                        <a:t>s</a:t>
                      </a:r>
                      <a:r>
                        <a:rPr b="1" i="1" dirty="0" smtClean="0">
                          <a:sym typeface="Century Schoolbook"/>
                        </a:rPr>
                        <a:t> </a:t>
                      </a:r>
                      <a:r>
                        <a:rPr b="1" i="1" dirty="0" err="1" smtClean="0">
                          <a:sym typeface="Century Schoolbook"/>
                        </a:rPr>
                        <a:t>administratif</a:t>
                      </a:r>
                      <a:r>
                        <a:rPr lang="fr-FR" b="1" i="1" dirty="0" smtClean="0">
                          <a:sym typeface="Century Schoolbook"/>
                        </a:rPr>
                        <a:t>s</a:t>
                      </a:r>
                      <a:r>
                        <a:rPr b="1" i="1" dirty="0" smtClean="0">
                          <a:sym typeface="Century Schoolbook"/>
                        </a:rPr>
                        <a:t> </a:t>
                      </a:r>
                      <a:r>
                        <a:rPr b="1" i="1" dirty="0">
                          <a:sym typeface="Century Schoolbook"/>
                        </a:rPr>
                        <a:t>avec </a:t>
                      </a:r>
                      <a:r>
                        <a:rPr b="1" i="1" dirty="0" err="1">
                          <a:sym typeface="Century Schoolbook"/>
                        </a:rPr>
                        <a:t>sujétions</a:t>
                      </a:r>
                      <a:r>
                        <a:rPr b="1" i="1" dirty="0">
                          <a:sym typeface="Century Schoolbook"/>
                        </a:rPr>
                        <a:t> de service</a:t>
                      </a:r>
                    </a:p>
                  </a:txBody>
                  <a:tcPr marL="45720" marR="45720" horzOverflow="overflow"/>
                </a:tc>
                <a:tc>
                  <a:txBody>
                    <a:bodyPr/>
                    <a:lstStyle/>
                    <a:p>
                      <a:pPr lvl="0" algn="ctr">
                        <a:defRPr sz="1800" b="0" i="0"/>
                      </a:pPr>
                      <a:r>
                        <a:rPr b="1" i="0">
                          <a:sym typeface="Century Schoolbook"/>
                        </a:rPr>
                        <a:t>1</a:t>
                      </a:r>
                    </a:p>
                  </a:txBody>
                  <a:tcPr marL="45720" marR="45720" horzOverflow="overflow"/>
                </a:tc>
              </a:tr>
              <a:tr h="847089">
                <a:tc>
                  <a:txBody>
                    <a:bodyPr/>
                    <a:lstStyle/>
                    <a:p>
                      <a:pPr lvl="0" algn="ctr">
                        <a:defRPr sz="1800" b="0" i="0"/>
                      </a:pPr>
                      <a:r>
                        <a:rPr b="1" i="1" dirty="0" err="1">
                          <a:sym typeface="Century Schoolbook"/>
                        </a:rPr>
                        <a:t>Adjoints</a:t>
                      </a:r>
                      <a:r>
                        <a:rPr b="1" i="1" dirty="0">
                          <a:sym typeface="Century Schoolbook"/>
                        </a:rPr>
                        <a:t> </a:t>
                      </a:r>
                      <a:r>
                        <a:rPr b="1" i="1" dirty="0" err="1">
                          <a:sym typeface="Century Schoolbook"/>
                        </a:rPr>
                        <a:t>administratifs</a:t>
                      </a:r>
                      <a:r>
                        <a:rPr b="1" i="1" dirty="0">
                          <a:sym typeface="Century Schoolbook"/>
                        </a:rPr>
                        <a:t> sans </a:t>
                      </a:r>
                      <a:r>
                        <a:rPr b="1" i="1" dirty="0" err="1">
                          <a:sym typeface="Century Schoolbook"/>
                        </a:rPr>
                        <a:t>responsabilité</a:t>
                      </a:r>
                      <a:r>
                        <a:rPr b="1" i="1" dirty="0">
                          <a:sym typeface="Century Schoolbook"/>
                        </a:rPr>
                        <a:t> </a:t>
                      </a:r>
                      <a:r>
                        <a:rPr b="1" i="1" dirty="0" err="1">
                          <a:sym typeface="Century Schoolbook"/>
                        </a:rPr>
                        <a:t>ni</a:t>
                      </a:r>
                      <a:r>
                        <a:rPr b="1" i="1" dirty="0">
                          <a:sym typeface="Century Schoolbook"/>
                        </a:rPr>
                        <a:t> </a:t>
                      </a:r>
                      <a:r>
                        <a:rPr b="1" i="1" dirty="0" err="1">
                          <a:sym typeface="Century Schoolbook"/>
                        </a:rPr>
                        <a:t>sujétions</a:t>
                      </a:r>
                      <a:r>
                        <a:rPr b="1" i="1" dirty="0">
                          <a:sym typeface="Century Schoolbook"/>
                        </a:rPr>
                        <a:t> de </a:t>
                      </a:r>
                      <a:r>
                        <a:rPr lang="fr-FR" b="1" i="1" dirty="0" smtClean="0">
                          <a:sym typeface="Century Schoolbook"/>
                        </a:rPr>
                        <a:t>service</a:t>
                      </a:r>
                      <a:endParaRPr b="1" i="1" dirty="0">
                        <a:sym typeface="Century Schoolbook"/>
                      </a:endParaRPr>
                    </a:p>
                  </a:txBody>
                  <a:tcPr marL="45720" marR="45720" horzOverflow="overflow"/>
                </a:tc>
                <a:tc>
                  <a:txBody>
                    <a:bodyPr/>
                    <a:lstStyle/>
                    <a:p>
                      <a:pPr lvl="0" algn="ctr">
                        <a:defRPr sz="1800" b="0" i="0"/>
                      </a:pPr>
                      <a:r>
                        <a:rPr b="1" i="0" dirty="0">
                          <a:sym typeface="Century Schoolbook"/>
                        </a:rPr>
                        <a:t>2</a:t>
                      </a:r>
                    </a:p>
                  </a:txBody>
                  <a:tcPr marL="45720" marR="45720" horzOverflow="overflow"/>
                </a:tc>
              </a:tr>
            </a:tbl>
          </a:graphicData>
        </a:graphic>
      </p:graphicFrame>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Shape 182"/>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dirty="0">
                <a:solidFill>
                  <a:srgbClr val="575F6D"/>
                </a:solidFill>
              </a:rPr>
              <a:t>PRISE EN COMPTE DE </a:t>
            </a:r>
            <a:r>
              <a:rPr sz="2800" cap="small" dirty="0" err="1">
                <a:solidFill>
                  <a:srgbClr val="575F6D"/>
                </a:solidFill>
              </a:rPr>
              <a:t>L’expérience</a:t>
            </a:r>
            <a:r>
              <a:rPr sz="2800" cap="small" dirty="0">
                <a:solidFill>
                  <a:srgbClr val="575F6D"/>
                </a:solidFill>
              </a:rPr>
              <a:t> </a:t>
            </a:r>
            <a:r>
              <a:rPr sz="2800" cap="small" dirty="0" err="1">
                <a:solidFill>
                  <a:srgbClr val="575F6D"/>
                </a:solidFill>
              </a:rPr>
              <a:t>professionnelle</a:t>
            </a:r>
            <a:r>
              <a:rPr sz="2800" cap="small" dirty="0">
                <a:solidFill>
                  <a:srgbClr val="575F6D"/>
                </a:solidFill>
              </a:rPr>
              <a:t> des </a:t>
            </a:r>
            <a:r>
              <a:rPr sz="2800" cap="small" dirty="0" smtClean="0">
                <a:solidFill>
                  <a:srgbClr val="575F6D"/>
                </a:solidFill>
              </a:rPr>
              <a:t>agents</a:t>
            </a:r>
            <a:r>
              <a:rPr lang="fr-FR" sz="2800" cap="small" dirty="0" smtClean="0">
                <a:solidFill>
                  <a:srgbClr val="575F6D"/>
                </a:solidFill>
              </a:rPr>
              <a:t> (1)</a:t>
            </a:r>
            <a:endParaRPr sz="2800" cap="small" dirty="0">
              <a:solidFill>
                <a:srgbClr val="575F6D"/>
              </a:solidFill>
            </a:endParaRPr>
          </a:p>
        </p:txBody>
      </p:sp>
      <p:sp>
        <p:nvSpPr>
          <p:cNvPr id="183" name="Shape 183"/>
          <p:cNvSpPr>
            <a:spLocks noGrp="1"/>
          </p:cNvSpPr>
          <p:nvPr>
            <p:ph sz="quarter" idx="1"/>
          </p:nvPr>
        </p:nvSpPr>
        <p:spPr>
          <a:xfrm>
            <a:off x="457200" y="1600200"/>
            <a:ext cx="7467600" cy="4873625"/>
          </a:xfrm>
          <a:prstGeom prst="rect">
            <a:avLst/>
          </a:prstGeom>
        </p:spPr>
        <p:txBody>
          <a:bodyPr lIns="0" tIns="0" rIns="0" bIns="0">
            <a:normAutofit/>
          </a:bodyPr>
          <a:lstStyle/>
          <a:p>
            <a:pPr marL="154500" lvl="0" indent="-154500" algn="just" defTabSz="886968">
              <a:lnSpc>
                <a:spcPct val="110000"/>
              </a:lnSpc>
              <a:spcBef>
                <a:spcPts val="500"/>
              </a:spcBef>
              <a:buFont typeface="Courier New"/>
              <a:buChar char="o"/>
              <a:defRPr sz="1800"/>
            </a:pPr>
            <a:r>
              <a:rPr sz="1358" dirty="0" err="1"/>
              <a:t>L'expérience</a:t>
            </a:r>
            <a:r>
              <a:rPr sz="1358" dirty="0"/>
              <a:t> </a:t>
            </a:r>
            <a:r>
              <a:rPr sz="1358" dirty="0" err="1"/>
              <a:t>professionnelle</a:t>
            </a:r>
            <a:r>
              <a:rPr sz="1358" dirty="0"/>
              <a:t> </a:t>
            </a:r>
            <a:r>
              <a:rPr sz="1358" dirty="0" err="1"/>
              <a:t>acquise</a:t>
            </a:r>
            <a:r>
              <a:rPr sz="1358" dirty="0"/>
              <a:t>  par </a:t>
            </a:r>
            <a:r>
              <a:rPr sz="1358" dirty="0" err="1"/>
              <a:t>l'agent</a:t>
            </a:r>
            <a:r>
              <a:rPr sz="1358" dirty="0"/>
              <a:t> </a:t>
            </a:r>
            <a:r>
              <a:rPr sz="1358" dirty="0" err="1"/>
              <a:t>est</a:t>
            </a:r>
            <a:r>
              <a:rPr sz="1358" dirty="0"/>
              <a:t> </a:t>
            </a:r>
            <a:r>
              <a:rPr sz="1358" dirty="0" err="1"/>
              <a:t>prise</a:t>
            </a:r>
            <a:r>
              <a:rPr sz="1358" dirty="0"/>
              <a:t> en </a:t>
            </a:r>
            <a:r>
              <a:rPr sz="1358" dirty="0" err="1"/>
              <a:t>compte</a:t>
            </a:r>
            <a:r>
              <a:rPr sz="1358" dirty="0"/>
              <a:t>  en </a:t>
            </a:r>
            <a:r>
              <a:rPr sz="1358" dirty="0" err="1"/>
              <a:t>vue</a:t>
            </a:r>
            <a:r>
              <a:rPr sz="1358" dirty="0"/>
              <a:t>  </a:t>
            </a:r>
            <a:r>
              <a:rPr sz="1358" dirty="0" err="1"/>
              <a:t>d'une</a:t>
            </a:r>
            <a:r>
              <a:rPr sz="1358" dirty="0"/>
              <a:t> </a:t>
            </a:r>
            <a:r>
              <a:rPr sz="1358" dirty="0" err="1"/>
              <a:t>éventuelle</a:t>
            </a:r>
            <a:r>
              <a:rPr sz="1358" dirty="0"/>
              <a:t>  </a:t>
            </a:r>
            <a:r>
              <a:rPr sz="1358" dirty="0" err="1"/>
              <a:t>revalorisation</a:t>
            </a:r>
            <a:r>
              <a:rPr sz="1358" dirty="0"/>
              <a:t> de </a:t>
            </a:r>
            <a:r>
              <a:rPr sz="1358" dirty="0" err="1"/>
              <a:t>l'IFSE</a:t>
            </a:r>
            <a:endParaRPr sz="1358" dirty="0"/>
          </a:p>
          <a:p>
            <a:pPr marL="154500" lvl="0" indent="-154500" algn="just" defTabSz="886968">
              <a:lnSpc>
                <a:spcPct val="110000"/>
              </a:lnSpc>
              <a:spcBef>
                <a:spcPts val="500"/>
              </a:spcBef>
              <a:buFont typeface="Courier New"/>
              <a:buChar char="o"/>
              <a:defRPr sz="1800"/>
            </a:pPr>
            <a:r>
              <a:rPr sz="1358" dirty="0"/>
              <a:t>Son </a:t>
            </a:r>
            <a:r>
              <a:rPr sz="1358" dirty="0" err="1"/>
              <a:t>montant</a:t>
            </a:r>
            <a:r>
              <a:rPr sz="1358" dirty="0"/>
              <a:t> fait </a:t>
            </a:r>
            <a:r>
              <a:rPr sz="1358" dirty="0" err="1"/>
              <a:t>ainsi</a:t>
            </a:r>
            <a:r>
              <a:rPr sz="1358" dirty="0"/>
              <a:t> </a:t>
            </a:r>
            <a:r>
              <a:rPr sz="1358" dirty="0" err="1"/>
              <a:t>l'objet</a:t>
            </a:r>
            <a:r>
              <a:rPr sz="1358" dirty="0"/>
              <a:t> d'un </a:t>
            </a:r>
            <a:r>
              <a:rPr sz="1358" dirty="0" err="1"/>
              <a:t>réexamen</a:t>
            </a:r>
            <a:r>
              <a:rPr sz="1358" dirty="0"/>
              <a:t>  en </a:t>
            </a:r>
            <a:r>
              <a:rPr sz="1358" dirty="0" err="1"/>
              <a:t>cas</a:t>
            </a:r>
            <a:r>
              <a:rPr sz="1358" dirty="0"/>
              <a:t>  de </a:t>
            </a:r>
            <a:r>
              <a:rPr sz="1358" dirty="0" err="1"/>
              <a:t>changement</a:t>
            </a:r>
            <a:r>
              <a:rPr sz="1358" dirty="0"/>
              <a:t> de </a:t>
            </a:r>
            <a:r>
              <a:rPr sz="1358" dirty="0" err="1"/>
              <a:t>groupe</a:t>
            </a:r>
            <a:r>
              <a:rPr sz="1358" dirty="0"/>
              <a:t>  de </a:t>
            </a:r>
            <a:r>
              <a:rPr sz="1358" dirty="0" err="1"/>
              <a:t>fonctions</a:t>
            </a:r>
            <a:r>
              <a:rPr sz="1358" dirty="0"/>
              <a:t> avec </a:t>
            </a:r>
            <a:r>
              <a:rPr sz="1358" dirty="0" err="1"/>
              <a:t>davantage</a:t>
            </a:r>
            <a:r>
              <a:rPr sz="1358" dirty="0"/>
              <a:t> </a:t>
            </a:r>
            <a:r>
              <a:rPr sz="1358" dirty="0" err="1"/>
              <a:t>d'encadrement</a:t>
            </a:r>
            <a:r>
              <a:rPr sz="1358" dirty="0"/>
              <a:t>, de </a:t>
            </a:r>
            <a:r>
              <a:rPr sz="1358" dirty="0" err="1"/>
              <a:t>technicité</a:t>
            </a:r>
            <a:r>
              <a:rPr sz="1358" dirty="0"/>
              <a:t> </a:t>
            </a:r>
            <a:r>
              <a:rPr sz="1358" dirty="0" err="1"/>
              <a:t>ou</a:t>
            </a:r>
            <a:r>
              <a:rPr sz="1358" dirty="0"/>
              <a:t> de </a:t>
            </a:r>
            <a:r>
              <a:rPr sz="1358" dirty="0" err="1"/>
              <a:t>sujétions</a:t>
            </a:r>
            <a:r>
              <a:rPr sz="1358" dirty="0"/>
              <a:t>, </a:t>
            </a:r>
            <a:r>
              <a:rPr sz="1358" dirty="0" err="1"/>
              <a:t>afin</a:t>
            </a:r>
            <a:r>
              <a:rPr sz="1358" dirty="0"/>
              <a:t> </a:t>
            </a:r>
            <a:r>
              <a:rPr sz="1358" dirty="0" err="1"/>
              <a:t>d'encourager</a:t>
            </a:r>
            <a:r>
              <a:rPr sz="1358" dirty="0"/>
              <a:t> la </a:t>
            </a:r>
            <a:r>
              <a:rPr sz="1358" dirty="0" err="1"/>
              <a:t>prise</a:t>
            </a:r>
            <a:r>
              <a:rPr sz="1358" dirty="0"/>
              <a:t> de </a:t>
            </a:r>
            <a:r>
              <a:rPr sz="1358" dirty="0" err="1"/>
              <a:t>responsabilité</a:t>
            </a:r>
            <a:r>
              <a:rPr sz="1358" dirty="0"/>
              <a:t>. En </a:t>
            </a:r>
            <a:r>
              <a:rPr sz="1358" dirty="0" err="1"/>
              <a:t>cas</a:t>
            </a:r>
            <a:r>
              <a:rPr sz="1358" dirty="0"/>
              <a:t> de </a:t>
            </a:r>
            <a:r>
              <a:rPr sz="1358" dirty="0" err="1"/>
              <a:t>changement</a:t>
            </a:r>
            <a:r>
              <a:rPr sz="1358" dirty="0"/>
              <a:t> de  </a:t>
            </a:r>
            <a:r>
              <a:rPr sz="1358" dirty="0" err="1"/>
              <a:t>fonctions</a:t>
            </a:r>
            <a:r>
              <a:rPr sz="1358" dirty="0"/>
              <a:t> au  </a:t>
            </a:r>
            <a:r>
              <a:rPr sz="1358" dirty="0" err="1"/>
              <a:t>sein</a:t>
            </a:r>
            <a:r>
              <a:rPr sz="1358" dirty="0"/>
              <a:t> d'un </a:t>
            </a:r>
            <a:r>
              <a:rPr sz="1358" dirty="0" err="1"/>
              <a:t>même</a:t>
            </a:r>
            <a:r>
              <a:rPr sz="1358" dirty="0"/>
              <a:t> </a:t>
            </a:r>
            <a:r>
              <a:rPr sz="1358" dirty="0" err="1"/>
              <a:t>groupe</a:t>
            </a:r>
            <a:r>
              <a:rPr sz="1358" dirty="0"/>
              <a:t>,  la diversification des </a:t>
            </a:r>
            <a:r>
              <a:rPr sz="1358" dirty="0" err="1"/>
              <a:t>compétences</a:t>
            </a:r>
            <a:r>
              <a:rPr sz="1358" dirty="0"/>
              <a:t>  et la </a:t>
            </a:r>
            <a:r>
              <a:rPr sz="1358" dirty="0" err="1"/>
              <a:t>mobilité</a:t>
            </a:r>
            <a:r>
              <a:rPr sz="1358" dirty="0"/>
              <a:t> </a:t>
            </a:r>
            <a:r>
              <a:rPr sz="1358" dirty="0" err="1"/>
              <a:t>pourront</a:t>
            </a:r>
            <a:r>
              <a:rPr sz="1358" dirty="0"/>
              <a:t>  </a:t>
            </a:r>
            <a:r>
              <a:rPr sz="1358" dirty="0" err="1"/>
              <a:t>être</a:t>
            </a:r>
            <a:r>
              <a:rPr sz="1358" dirty="0"/>
              <a:t> </a:t>
            </a:r>
            <a:r>
              <a:rPr sz="1358" dirty="0" err="1"/>
              <a:t>valorisées</a:t>
            </a:r>
            <a:r>
              <a:rPr sz="1358" dirty="0"/>
              <a:t>, </a:t>
            </a:r>
            <a:r>
              <a:rPr sz="1358" dirty="0" err="1"/>
              <a:t>ou</a:t>
            </a:r>
            <a:r>
              <a:rPr sz="1358" dirty="0"/>
              <a:t> la  </a:t>
            </a:r>
            <a:r>
              <a:rPr sz="1358" dirty="0" err="1"/>
              <a:t>spécialisation</a:t>
            </a:r>
            <a:r>
              <a:rPr sz="1358" dirty="0"/>
              <a:t> </a:t>
            </a:r>
            <a:r>
              <a:rPr sz="1358" dirty="0" err="1"/>
              <a:t>dans</a:t>
            </a:r>
            <a:r>
              <a:rPr sz="1358" dirty="0"/>
              <a:t> un </a:t>
            </a:r>
            <a:r>
              <a:rPr sz="1358" dirty="0" err="1"/>
              <a:t>domaine</a:t>
            </a:r>
            <a:r>
              <a:rPr sz="1358" dirty="0"/>
              <a:t> de  </a:t>
            </a:r>
            <a:r>
              <a:rPr sz="1358" dirty="0" err="1"/>
              <a:t>compétences</a:t>
            </a:r>
            <a:endParaRPr sz="1358" dirty="0"/>
          </a:p>
          <a:p>
            <a:pPr marL="154500" lvl="0" indent="-154500" algn="just" defTabSz="886968">
              <a:lnSpc>
                <a:spcPct val="110000"/>
              </a:lnSpc>
              <a:spcBef>
                <a:spcPts val="500"/>
              </a:spcBef>
              <a:buFont typeface="Courier New"/>
              <a:buChar char="o"/>
              <a:defRPr sz="1800"/>
            </a:pPr>
            <a:r>
              <a:rPr sz="1358" dirty="0"/>
              <a:t>Le </a:t>
            </a:r>
            <a:r>
              <a:rPr sz="1358" dirty="0" err="1"/>
              <a:t>réexamen</a:t>
            </a:r>
            <a:r>
              <a:rPr sz="1358" dirty="0"/>
              <a:t> se fait </a:t>
            </a:r>
            <a:r>
              <a:rPr sz="1358" dirty="0" err="1"/>
              <a:t>aussi</a:t>
            </a:r>
            <a:r>
              <a:rPr sz="1358" dirty="0"/>
              <a:t> au vu de </a:t>
            </a:r>
            <a:r>
              <a:rPr sz="1358" dirty="0" err="1"/>
              <a:t>l'expérience</a:t>
            </a:r>
            <a:r>
              <a:rPr sz="1358" dirty="0"/>
              <a:t> </a:t>
            </a:r>
            <a:r>
              <a:rPr sz="1358" dirty="0" err="1"/>
              <a:t>acquise</a:t>
            </a:r>
            <a:r>
              <a:rPr sz="1358" dirty="0"/>
              <a:t> par  </a:t>
            </a:r>
            <a:r>
              <a:rPr sz="1358" dirty="0" err="1"/>
              <a:t>l'agent</a:t>
            </a:r>
            <a:r>
              <a:rPr sz="1358" dirty="0"/>
              <a:t> en </a:t>
            </a:r>
            <a:r>
              <a:rPr sz="1358" dirty="0" err="1"/>
              <a:t>cas</a:t>
            </a:r>
            <a:r>
              <a:rPr sz="1358" dirty="0"/>
              <a:t> de </a:t>
            </a:r>
            <a:r>
              <a:rPr sz="1358" dirty="0" err="1"/>
              <a:t>changement</a:t>
            </a:r>
            <a:r>
              <a:rPr sz="1358" dirty="0"/>
              <a:t> de grade à la suite </a:t>
            </a:r>
            <a:r>
              <a:rPr sz="1358" dirty="0" err="1"/>
              <a:t>d'une</a:t>
            </a:r>
            <a:r>
              <a:rPr sz="1358" dirty="0"/>
              <a:t> promotion  </a:t>
            </a:r>
          </a:p>
          <a:p>
            <a:pPr marL="154500" lvl="0" indent="-154500" algn="just" defTabSz="886968">
              <a:lnSpc>
                <a:spcPct val="110000"/>
              </a:lnSpc>
              <a:spcBef>
                <a:spcPts val="500"/>
              </a:spcBef>
              <a:buFont typeface="Courier New"/>
              <a:buChar char="o"/>
              <a:defRPr sz="1800"/>
            </a:pPr>
            <a:r>
              <a:rPr sz="1358" dirty="0"/>
              <a:t>Le </a:t>
            </a:r>
            <a:r>
              <a:rPr sz="1358" dirty="0" err="1"/>
              <a:t>réexamen</a:t>
            </a:r>
            <a:r>
              <a:rPr sz="1358" dirty="0"/>
              <a:t> a lieu au </a:t>
            </a:r>
            <a:r>
              <a:rPr sz="1358" dirty="0" err="1"/>
              <a:t>moins</a:t>
            </a:r>
            <a:r>
              <a:rPr sz="1358" dirty="0"/>
              <a:t> </a:t>
            </a:r>
            <a:r>
              <a:rPr sz="1358" b="1" dirty="0" err="1" smtClean="0"/>
              <a:t>tous</a:t>
            </a:r>
            <a:r>
              <a:rPr lang="fr-FR" sz="1358" b="1" dirty="0" smtClean="0"/>
              <a:t> </a:t>
            </a:r>
            <a:r>
              <a:rPr sz="1358" b="1" dirty="0" smtClean="0"/>
              <a:t>les </a:t>
            </a:r>
            <a:r>
              <a:rPr sz="1358" b="1" dirty="0" err="1"/>
              <a:t>quatre</a:t>
            </a:r>
            <a:r>
              <a:rPr sz="1358" b="1" dirty="0"/>
              <a:t> </a:t>
            </a:r>
            <a:r>
              <a:rPr sz="1358" b="1" dirty="0" err="1"/>
              <a:t>ans</a:t>
            </a:r>
            <a:r>
              <a:rPr sz="1358" b="1" dirty="0"/>
              <a:t> </a:t>
            </a:r>
            <a:r>
              <a:rPr sz="1358" dirty="0"/>
              <a:t>en </a:t>
            </a:r>
            <a:r>
              <a:rPr sz="1358" dirty="0" err="1"/>
              <a:t>l'absence</a:t>
            </a:r>
            <a:r>
              <a:rPr sz="1358" dirty="0"/>
              <a:t> de </a:t>
            </a:r>
            <a:r>
              <a:rPr sz="1358" dirty="0" err="1"/>
              <a:t>changement</a:t>
            </a:r>
            <a:r>
              <a:rPr sz="1358" dirty="0"/>
              <a:t> de </a:t>
            </a:r>
            <a:r>
              <a:rPr sz="1358" dirty="0" err="1"/>
              <a:t>fonctions</a:t>
            </a:r>
            <a:endParaRPr sz="1358" dirty="0"/>
          </a:p>
          <a:p>
            <a:pPr marL="154500" lvl="0" indent="-154500" algn="just" defTabSz="886968">
              <a:lnSpc>
                <a:spcPct val="110000"/>
              </a:lnSpc>
              <a:spcBef>
                <a:spcPts val="500"/>
              </a:spcBef>
              <a:buFont typeface="Courier New"/>
              <a:buChar char="o"/>
              <a:defRPr sz="1800"/>
            </a:pPr>
            <a:r>
              <a:rPr sz="1358" b="1" dirty="0"/>
              <a:t>En </a:t>
            </a:r>
            <a:r>
              <a:rPr sz="1358" b="1" dirty="0" err="1"/>
              <a:t>l'absence</a:t>
            </a:r>
            <a:r>
              <a:rPr sz="1358" b="1" dirty="0"/>
              <a:t> de </a:t>
            </a:r>
            <a:r>
              <a:rPr sz="1358" b="1" dirty="0" err="1"/>
              <a:t>changement</a:t>
            </a:r>
            <a:r>
              <a:rPr sz="1358" b="1" dirty="0"/>
              <a:t> de </a:t>
            </a:r>
            <a:r>
              <a:rPr sz="1358" b="1" dirty="0" err="1"/>
              <a:t>fonctions</a:t>
            </a:r>
            <a:r>
              <a:rPr sz="1358" dirty="0"/>
              <a:t>, la </a:t>
            </a:r>
            <a:r>
              <a:rPr sz="1358" dirty="0" err="1"/>
              <a:t>valorisation</a:t>
            </a:r>
            <a:r>
              <a:rPr sz="1358" dirty="0"/>
              <a:t> de </a:t>
            </a:r>
            <a:r>
              <a:rPr sz="1358" dirty="0" err="1"/>
              <a:t>l'expérience</a:t>
            </a:r>
            <a:r>
              <a:rPr sz="1358" dirty="0"/>
              <a:t>  </a:t>
            </a:r>
            <a:r>
              <a:rPr sz="1358" dirty="0" err="1"/>
              <a:t>professionnelle</a:t>
            </a:r>
            <a:r>
              <a:rPr sz="1358" dirty="0"/>
              <a:t> de </a:t>
            </a:r>
            <a:r>
              <a:rPr sz="1358" dirty="0" err="1"/>
              <a:t>l'agent</a:t>
            </a:r>
            <a:r>
              <a:rPr sz="1358" dirty="0"/>
              <a:t> </a:t>
            </a:r>
            <a:r>
              <a:rPr sz="1358" dirty="0" err="1"/>
              <a:t>devra</a:t>
            </a:r>
            <a:r>
              <a:rPr sz="1358" dirty="0"/>
              <a:t> </a:t>
            </a:r>
            <a:r>
              <a:rPr sz="1358" dirty="0" err="1"/>
              <a:t>reposer</a:t>
            </a:r>
            <a:r>
              <a:rPr sz="1358" dirty="0"/>
              <a:t> </a:t>
            </a:r>
            <a:r>
              <a:rPr sz="1358" dirty="0" err="1"/>
              <a:t>sur</a:t>
            </a:r>
            <a:r>
              <a:rPr sz="1358" dirty="0"/>
              <a:t> des </a:t>
            </a:r>
            <a:r>
              <a:rPr sz="1358" dirty="0" err="1"/>
              <a:t>critères</a:t>
            </a:r>
            <a:r>
              <a:rPr sz="1358" dirty="0"/>
              <a:t> </a:t>
            </a:r>
            <a:r>
              <a:rPr sz="1358" dirty="0" err="1"/>
              <a:t>objectivables</a:t>
            </a:r>
            <a:r>
              <a:rPr sz="1358" dirty="0"/>
              <a:t> : </a:t>
            </a:r>
            <a:r>
              <a:rPr sz="1358" b="1" i="1" dirty="0" err="1"/>
              <a:t>approfondissement</a:t>
            </a:r>
            <a:r>
              <a:rPr sz="1358" b="1" i="1" dirty="0"/>
              <a:t> des </a:t>
            </a:r>
            <a:r>
              <a:rPr sz="1358" b="1" i="1" dirty="0" err="1"/>
              <a:t>savoirs</a:t>
            </a:r>
            <a:r>
              <a:rPr sz="1358" b="1" i="1" dirty="0"/>
              <a:t> techniques et de </a:t>
            </a:r>
            <a:r>
              <a:rPr sz="1358" b="1" i="1" dirty="0" err="1"/>
              <a:t>leur</a:t>
            </a:r>
            <a:r>
              <a:rPr sz="1358" b="1" i="1" dirty="0"/>
              <a:t> </a:t>
            </a:r>
            <a:r>
              <a:rPr sz="1358" b="1" i="1" dirty="0" err="1"/>
              <a:t>utilisation</a:t>
            </a:r>
            <a:r>
              <a:rPr sz="1358" b="1" i="1" dirty="0"/>
              <a:t>, </a:t>
            </a:r>
            <a:r>
              <a:rPr sz="1358" b="1" i="1" dirty="0" err="1"/>
              <a:t>approfondissement</a:t>
            </a:r>
            <a:r>
              <a:rPr sz="1358" b="1" i="1" dirty="0"/>
              <a:t> de  la </a:t>
            </a:r>
            <a:r>
              <a:rPr sz="1358" b="1" i="1" dirty="0" err="1"/>
              <a:t>connaissance</a:t>
            </a:r>
            <a:r>
              <a:rPr sz="1358" b="1" i="1" dirty="0"/>
              <a:t>  de  </a:t>
            </a:r>
            <a:r>
              <a:rPr sz="1358" b="1" i="1" dirty="0" err="1"/>
              <a:t>l'environnement</a:t>
            </a:r>
            <a:r>
              <a:rPr sz="1358" b="1" i="1" dirty="0"/>
              <a:t> de travail et  des </a:t>
            </a:r>
            <a:r>
              <a:rPr sz="1358" b="1" i="1" dirty="0" err="1"/>
              <a:t>procédures</a:t>
            </a:r>
            <a:r>
              <a:rPr sz="1358" b="1" i="1" dirty="0"/>
              <a:t>, </a:t>
            </a:r>
            <a:r>
              <a:rPr sz="1358" b="1" i="1" dirty="0" err="1"/>
              <a:t>gestion</a:t>
            </a:r>
            <a:r>
              <a:rPr sz="1358" b="1" i="1" dirty="0"/>
              <a:t> d'un </a:t>
            </a:r>
            <a:r>
              <a:rPr sz="1358" b="1" i="1" dirty="0" err="1"/>
              <a:t>événement</a:t>
            </a:r>
            <a:r>
              <a:rPr sz="1358" b="1" i="1" dirty="0"/>
              <a:t> </a:t>
            </a:r>
            <a:r>
              <a:rPr sz="1358" b="1" i="1" dirty="0" err="1"/>
              <a:t>exceptionnel</a:t>
            </a:r>
            <a:r>
              <a:rPr sz="1358" i="1" dirty="0"/>
              <a:t> </a:t>
            </a:r>
            <a:r>
              <a:rPr sz="1358" dirty="0" err="1"/>
              <a:t>permettant</a:t>
            </a:r>
            <a:r>
              <a:rPr sz="1358" dirty="0"/>
              <a:t> </a:t>
            </a:r>
            <a:r>
              <a:rPr sz="1358" dirty="0" err="1"/>
              <a:t>d'acquérir</a:t>
            </a:r>
            <a:r>
              <a:rPr sz="1358" dirty="0"/>
              <a:t>  </a:t>
            </a:r>
            <a:r>
              <a:rPr sz="1358" dirty="0" err="1"/>
              <a:t>une</a:t>
            </a:r>
            <a:r>
              <a:rPr sz="1358" dirty="0"/>
              <a:t> nouvelle </a:t>
            </a:r>
            <a:r>
              <a:rPr sz="1358" dirty="0" err="1"/>
              <a:t>expérience</a:t>
            </a:r>
            <a:r>
              <a:rPr sz="1358" dirty="0"/>
              <a:t> </a:t>
            </a:r>
            <a:r>
              <a:rPr sz="1358" dirty="0" err="1"/>
              <a:t>ou</a:t>
            </a:r>
            <a:r>
              <a:rPr sz="1358" dirty="0"/>
              <a:t> </a:t>
            </a:r>
            <a:r>
              <a:rPr sz="1358" dirty="0" err="1"/>
              <a:t>d'approfondir</a:t>
            </a:r>
            <a:r>
              <a:rPr sz="1358" dirty="0"/>
              <a:t> les </a:t>
            </a:r>
            <a:r>
              <a:rPr sz="1358" dirty="0" err="1"/>
              <a:t>acquis</a:t>
            </a:r>
            <a:r>
              <a:rPr sz="1358" dirty="0"/>
              <a:t> </a:t>
            </a:r>
            <a:r>
              <a:rPr sz="1358" i="1" dirty="0"/>
              <a:t>(participation à un </a:t>
            </a:r>
            <a:r>
              <a:rPr sz="1358" i="1" dirty="0" err="1"/>
              <a:t>projet</a:t>
            </a:r>
            <a:r>
              <a:rPr sz="1358" i="1" dirty="0"/>
              <a:t>  sensible et/</a:t>
            </a:r>
            <a:r>
              <a:rPr sz="1358" i="1" dirty="0" err="1"/>
              <a:t>ou</a:t>
            </a:r>
            <a:r>
              <a:rPr sz="1358" i="1" dirty="0"/>
              <a:t>  </a:t>
            </a:r>
            <a:r>
              <a:rPr sz="1358" i="1" dirty="0" err="1"/>
              <a:t>stratégique</a:t>
            </a:r>
            <a:r>
              <a:rPr sz="1358" i="1" dirty="0"/>
              <a:t> </a:t>
            </a:r>
            <a:r>
              <a:rPr sz="1358" i="1" dirty="0" err="1"/>
              <a:t>induisant</a:t>
            </a:r>
            <a:r>
              <a:rPr sz="1358" i="1" dirty="0"/>
              <a:t> </a:t>
            </a:r>
            <a:r>
              <a:rPr sz="1358" i="1" dirty="0" err="1"/>
              <a:t>une</a:t>
            </a:r>
            <a:r>
              <a:rPr sz="1358" i="1" dirty="0"/>
              <a:t> exposition </a:t>
            </a:r>
            <a:r>
              <a:rPr sz="1358" i="1" dirty="0" err="1"/>
              <a:t>renforcée</a:t>
            </a:r>
            <a:r>
              <a:rPr sz="1358" i="1" dirty="0"/>
              <a:t> et </a:t>
            </a:r>
            <a:r>
              <a:rPr sz="1358" i="1" dirty="0" err="1"/>
              <a:t>prolongée</a:t>
            </a:r>
            <a:r>
              <a:rPr sz="1358" i="1" dirty="0"/>
              <a:t> et/</a:t>
            </a:r>
            <a:r>
              <a:rPr sz="1358" i="1" dirty="0" err="1"/>
              <a:t>ou</a:t>
            </a:r>
            <a:r>
              <a:rPr sz="1358" i="1" dirty="0"/>
              <a:t>  des </a:t>
            </a:r>
            <a:r>
              <a:rPr sz="1358" i="1" dirty="0" err="1"/>
              <a:t>sujétions</a:t>
            </a:r>
            <a:r>
              <a:rPr sz="1358" i="1" dirty="0"/>
              <a:t> </a:t>
            </a:r>
            <a:r>
              <a:rPr sz="1358" i="1" dirty="0" err="1"/>
              <a:t>nouvelles</a:t>
            </a:r>
            <a:r>
              <a:rPr sz="1358" i="1" dirty="0"/>
              <a:t>)</a:t>
            </a:r>
          </a:p>
        </p:txBody>
      </p:sp>
      <p:sp>
        <p:nvSpPr>
          <p:cNvPr id="184" name="Shape 184"/>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22</a:t>
            </a:fld>
            <a:endParaRPr sz="1400" b="1" dirty="0">
              <a:solidFill>
                <a:srgbClr val="FFFFFF"/>
              </a:solidFill>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a:solidFill>
                  <a:srgbClr val="575F6D"/>
                </a:solidFill>
              </a:rPr>
              <a:t>PRISE EN COMPTE DE L’expérience professionnelle des agents (2)</a:t>
            </a:r>
          </a:p>
        </p:txBody>
      </p:sp>
      <p:sp>
        <p:nvSpPr>
          <p:cNvPr id="187" name="Shape 187"/>
          <p:cNvSpPr>
            <a:spLocks noGrp="1"/>
          </p:cNvSpPr>
          <p:nvPr>
            <p:ph sz="quarter" idx="1"/>
          </p:nvPr>
        </p:nvSpPr>
        <p:spPr>
          <a:xfrm>
            <a:off x="457200" y="1600200"/>
            <a:ext cx="7467600" cy="4873625"/>
          </a:xfrm>
          <a:prstGeom prst="rect">
            <a:avLst/>
          </a:prstGeom>
        </p:spPr>
        <p:txBody>
          <a:bodyPr lIns="0" tIns="0" rIns="0" bIns="0">
            <a:normAutofit/>
          </a:bodyPr>
          <a:lstStyle/>
          <a:p>
            <a:pPr marL="159279" lvl="0" indent="-159279" algn="just">
              <a:lnSpc>
                <a:spcPct val="110000"/>
              </a:lnSpc>
              <a:buFont typeface="Courier New"/>
              <a:buChar char="o"/>
              <a:defRPr sz="1800"/>
            </a:pPr>
            <a:r>
              <a:rPr sz="1400" b="1" dirty="0"/>
              <a:t>Attention</a:t>
            </a:r>
            <a:r>
              <a:rPr sz="1400" dirty="0"/>
              <a:t>  : le </a:t>
            </a:r>
            <a:r>
              <a:rPr sz="1400" dirty="0" err="1"/>
              <a:t>réexamen</a:t>
            </a:r>
            <a:r>
              <a:rPr sz="1400" dirty="0"/>
              <a:t>  de </a:t>
            </a:r>
            <a:r>
              <a:rPr sz="1400" dirty="0" err="1"/>
              <a:t>l'IFSE</a:t>
            </a:r>
            <a:r>
              <a:rPr sz="1400" dirty="0"/>
              <a:t>  </a:t>
            </a:r>
            <a:r>
              <a:rPr sz="1400" dirty="0" err="1"/>
              <a:t>n'implique</a:t>
            </a:r>
            <a:r>
              <a:rPr sz="1400" dirty="0"/>
              <a:t> pas  </a:t>
            </a:r>
            <a:r>
              <a:rPr sz="1400" dirty="0" err="1"/>
              <a:t>qu'elle</a:t>
            </a:r>
            <a:r>
              <a:rPr sz="1400" dirty="0"/>
              <a:t> </a:t>
            </a:r>
            <a:r>
              <a:rPr sz="1400" dirty="0" err="1"/>
              <a:t>soit</a:t>
            </a:r>
            <a:r>
              <a:rPr sz="1400" dirty="0"/>
              <a:t> </a:t>
            </a:r>
            <a:r>
              <a:rPr sz="1400" dirty="0" err="1"/>
              <a:t>revalorisée</a:t>
            </a:r>
            <a:r>
              <a:rPr sz="1400" dirty="0"/>
              <a:t> de  </a:t>
            </a:r>
            <a:r>
              <a:rPr sz="1400" dirty="0" err="1"/>
              <a:t>manière</a:t>
            </a:r>
            <a:r>
              <a:rPr sz="1400" dirty="0"/>
              <a:t> </a:t>
            </a:r>
            <a:r>
              <a:rPr sz="1400" dirty="0" err="1"/>
              <a:t>automatique</a:t>
            </a:r>
            <a:r>
              <a:rPr sz="1400" dirty="0"/>
              <a:t>. La  </a:t>
            </a:r>
            <a:r>
              <a:rPr sz="1400" dirty="0" err="1"/>
              <a:t>revalorisation</a:t>
            </a:r>
            <a:r>
              <a:rPr sz="1400" dirty="0"/>
              <a:t> </a:t>
            </a:r>
            <a:r>
              <a:rPr sz="1400" dirty="0" err="1"/>
              <a:t>doit</a:t>
            </a:r>
            <a:r>
              <a:rPr sz="1400" dirty="0"/>
              <a:t>  </a:t>
            </a:r>
            <a:r>
              <a:rPr sz="1400" dirty="0" err="1"/>
              <a:t>être</a:t>
            </a:r>
            <a:r>
              <a:rPr sz="1400" dirty="0"/>
              <a:t>  </a:t>
            </a:r>
            <a:r>
              <a:rPr sz="1400" dirty="0" err="1"/>
              <a:t>justifiée</a:t>
            </a:r>
            <a:r>
              <a:rPr sz="1400" dirty="0"/>
              <a:t> par </a:t>
            </a:r>
            <a:r>
              <a:rPr sz="1400" i="1" dirty="0"/>
              <a:t>« </a:t>
            </a:r>
            <a:r>
              <a:rPr sz="1400" i="1" dirty="0" err="1"/>
              <a:t>l'élargissement</a:t>
            </a:r>
            <a:r>
              <a:rPr sz="1400" i="1" dirty="0"/>
              <a:t> des </a:t>
            </a:r>
            <a:r>
              <a:rPr sz="1400" i="1" dirty="0" err="1"/>
              <a:t>compétences</a:t>
            </a:r>
            <a:r>
              <a:rPr sz="1400" i="1" dirty="0"/>
              <a:t>, </a:t>
            </a:r>
            <a:r>
              <a:rPr sz="1400" i="1" dirty="0" err="1"/>
              <a:t>l'approfondissement</a:t>
            </a:r>
            <a:r>
              <a:rPr sz="1400" i="1" dirty="0"/>
              <a:t> des </a:t>
            </a:r>
            <a:r>
              <a:rPr sz="1400" i="1" dirty="0" err="1"/>
              <a:t>savoirs</a:t>
            </a:r>
            <a:r>
              <a:rPr sz="1400" i="1" dirty="0"/>
              <a:t> et la  consolidation des </a:t>
            </a:r>
            <a:r>
              <a:rPr sz="1400" i="1" dirty="0" err="1"/>
              <a:t>connaissances</a:t>
            </a:r>
            <a:r>
              <a:rPr sz="1400" i="1" dirty="0"/>
              <a:t> </a:t>
            </a:r>
            <a:r>
              <a:rPr sz="1400" i="1" dirty="0" err="1"/>
              <a:t>pratiques</a:t>
            </a:r>
            <a:r>
              <a:rPr sz="1400" i="1" dirty="0"/>
              <a:t> </a:t>
            </a:r>
            <a:r>
              <a:rPr sz="1400" i="1" dirty="0" err="1"/>
              <a:t>assimilées</a:t>
            </a:r>
            <a:r>
              <a:rPr sz="1400" i="1" dirty="0"/>
              <a:t> </a:t>
            </a:r>
            <a:r>
              <a:rPr sz="1400" i="1" dirty="0" err="1"/>
              <a:t>sur</a:t>
            </a:r>
            <a:r>
              <a:rPr sz="1400" i="1" dirty="0"/>
              <a:t> un </a:t>
            </a:r>
            <a:r>
              <a:rPr sz="1400" i="1" dirty="0" err="1"/>
              <a:t>poste</a:t>
            </a:r>
            <a:r>
              <a:rPr sz="1400" i="1" dirty="0"/>
              <a:t> »</a:t>
            </a:r>
          </a:p>
          <a:p>
            <a:pPr lvl="0" algn="just">
              <a:lnSpc>
                <a:spcPct val="110000"/>
              </a:lnSpc>
              <a:buFont typeface="Courier New"/>
              <a:buChar char="o"/>
              <a:defRPr sz="1800"/>
            </a:pPr>
            <a:endParaRPr sz="1400" i="1" dirty="0"/>
          </a:p>
          <a:p>
            <a:pPr marL="159279" lvl="0" indent="-159279" algn="just">
              <a:lnSpc>
                <a:spcPct val="110000"/>
              </a:lnSpc>
              <a:buFont typeface="Courier New"/>
              <a:buChar char="o"/>
              <a:defRPr sz="1800"/>
            </a:pPr>
            <a:r>
              <a:rPr sz="1400" dirty="0" err="1"/>
              <a:t>L'expérience</a:t>
            </a:r>
            <a:r>
              <a:rPr sz="1400" dirty="0"/>
              <a:t> </a:t>
            </a:r>
            <a:r>
              <a:rPr sz="1400" dirty="0" err="1"/>
              <a:t>professionnelle</a:t>
            </a:r>
            <a:r>
              <a:rPr sz="1400" dirty="0"/>
              <a:t> </a:t>
            </a:r>
            <a:r>
              <a:rPr sz="1400" dirty="0" err="1"/>
              <a:t>doit</a:t>
            </a:r>
            <a:r>
              <a:rPr sz="1400" dirty="0"/>
              <a:t> </a:t>
            </a:r>
            <a:r>
              <a:rPr sz="1400" dirty="0" err="1"/>
              <a:t>donc</a:t>
            </a:r>
            <a:r>
              <a:rPr sz="1400" dirty="0"/>
              <a:t>  </a:t>
            </a:r>
            <a:r>
              <a:rPr sz="1400" dirty="0" err="1"/>
              <a:t>être</a:t>
            </a:r>
            <a:r>
              <a:rPr sz="1400" dirty="0"/>
              <a:t> </a:t>
            </a:r>
            <a:r>
              <a:rPr sz="1400" dirty="0" err="1"/>
              <a:t>bien</a:t>
            </a:r>
            <a:r>
              <a:rPr sz="1400" dirty="0"/>
              <a:t> </a:t>
            </a:r>
            <a:r>
              <a:rPr sz="1400" dirty="0" err="1"/>
              <a:t>différenciée</a:t>
            </a:r>
            <a:r>
              <a:rPr sz="1400" dirty="0"/>
              <a:t> de </a:t>
            </a:r>
            <a:r>
              <a:rPr sz="1400" dirty="0" err="1"/>
              <a:t>l'ancienneté</a:t>
            </a:r>
            <a:r>
              <a:rPr sz="1400" dirty="0"/>
              <a:t> (qui  se </a:t>
            </a:r>
            <a:r>
              <a:rPr sz="1400" dirty="0" err="1"/>
              <a:t>matérialise</a:t>
            </a:r>
            <a:r>
              <a:rPr sz="1400" dirty="0"/>
              <a:t> par les </a:t>
            </a:r>
            <a:r>
              <a:rPr sz="1400" dirty="0" err="1"/>
              <a:t>avancements</a:t>
            </a:r>
            <a:r>
              <a:rPr sz="1400" dirty="0"/>
              <a:t>  </a:t>
            </a:r>
            <a:r>
              <a:rPr sz="1400" dirty="0" err="1"/>
              <a:t>d'échelon</a:t>
            </a:r>
            <a:r>
              <a:rPr sz="1400" dirty="0"/>
              <a:t>) et de  </a:t>
            </a:r>
            <a:r>
              <a:rPr sz="1400" dirty="0" err="1"/>
              <a:t>l'engagement</a:t>
            </a:r>
            <a:r>
              <a:rPr sz="1400" dirty="0"/>
              <a:t> et de la </a:t>
            </a:r>
            <a:r>
              <a:rPr sz="1400" dirty="0" err="1"/>
              <a:t>manière</a:t>
            </a:r>
            <a:r>
              <a:rPr sz="1400" dirty="0"/>
              <a:t> de  </a:t>
            </a:r>
            <a:r>
              <a:rPr sz="1400" dirty="0" err="1"/>
              <a:t>servir</a:t>
            </a:r>
            <a:r>
              <a:rPr sz="1400" dirty="0"/>
              <a:t> (</a:t>
            </a:r>
            <a:r>
              <a:rPr sz="1400" dirty="0" err="1"/>
              <a:t>valorisés</a:t>
            </a:r>
            <a:r>
              <a:rPr sz="1400" dirty="0"/>
              <a:t> au </a:t>
            </a:r>
            <a:r>
              <a:rPr sz="1400" dirty="0" err="1"/>
              <a:t>moyen</a:t>
            </a:r>
            <a:r>
              <a:rPr sz="1400" dirty="0"/>
              <a:t> du </a:t>
            </a:r>
            <a:r>
              <a:rPr sz="1400" dirty="0" err="1"/>
              <a:t>complément</a:t>
            </a:r>
            <a:r>
              <a:rPr sz="1400" dirty="0"/>
              <a:t> </a:t>
            </a:r>
            <a:r>
              <a:rPr sz="1400" dirty="0" err="1"/>
              <a:t>indemnitaire</a:t>
            </a:r>
            <a:r>
              <a:rPr sz="1400" dirty="0"/>
              <a:t> </a:t>
            </a:r>
            <a:r>
              <a:rPr sz="1400" dirty="0" err="1" smtClean="0"/>
              <a:t>annuel</a:t>
            </a:r>
            <a:r>
              <a:rPr lang="fr-FR" sz="1400" dirty="0" smtClean="0"/>
              <a:t>)</a:t>
            </a:r>
            <a:endParaRPr sz="1400" dirty="0"/>
          </a:p>
        </p:txBody>
      </p:sp>
      <p:sp>
        <p:nvSpPr>
          <p:cNvPr id="188" name="Shape 188"/>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23</a:t>
            </a:fld>
            <a:endParaRPr sz="1400" b="1" dirty="0">
              <a:solidFill>
                <a:srgbClr val="FFFFFF"/>
              </a:solidFil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p:cNvSpPr>
          <p:nvPr>
            <p:ph type="ctrTitle"/>
          </p:nvPr>
        </p:nvSpPr>
        <p:spPr>
          <a:prstGeom prst="rect">
            <a:avLst/>
          </a:prstGeom>
        </p:spPr>
        <p:txBody>
          <a:bodyPr/>
          <a:lstStyle/>
          <a:p>
            <a:pPr lvl="0">
              <a:defRPr sz="1800" b="0" cap="none">
                <a:solidFill>
                  <a:srgbClr val="000000"/>
                </a:solidFill>
              </a:defRPr>
            </a:pPr>
            <a:r>
              <a:rPr sz="3000" b="1" cap="small">
                <a:solidFill>
                  <a:srgbClr val="575F6D"/>
                </a:solidFill>
              </a:rPr>
              <a:t>Le cia ou part variable</a:t>
            </a:r>
          </a:p>
        </p:txBody>
      </p:sp>
      <p:sp>
        <p:nvSpPr>
          <p:cNvPr id="191" name="Shape 191"/>
          <p:cNvSpPr>
            <a:spLocks noGrp="1"/>
          </p:cNvSpPr>
          <p:nvPr>
            <p:ph type="subTitle" idx="1"/>
          </p:nvPr>
        </p:nvSpPr>
        <p:spPr>
          <a:prstGeom prst="rect">
            <a:avLst/>
          </a:prstGeom>
        </p:spPr>
        <p:txBody>
          <a:bodyPr lIns="0" tIns="0" rIns="0" bIns="0">
            <a:normAutofit/>
          </a:bodyPr>
          <a:lstStyle/>
          <a:p>
            <a:pPr lvl="0">
              <a:defRPr b="0">
                <a:solidFill>
                  <a:srgbClr val="000000"/>
                </a:solidFill>
              </a:defRPr>
            </a:pPr>
            <a:r>
              <a:rPr sz="1400" b="1">
                <a:solidFill>
                  <a:srgbClr val="575F6D"/>
                </a:solidFill>
              </a:rPr>
              <a:t>Un complément annuel lié à la manière de servir</a:t>
            </a:r>
          </a:p>
          <a:p>
            <a:pPr lvl="0">
              <a:defRPr b="0">
                <a:solidFill>
                  <a:srgbClr val="000000"/>
                </a:solidFill>
              </a:defRPr>
            </a:pPr>
            <a:r>
              <a:rPr sz="1400" b="1">
                <a:solidFill>
                  <a:srgbClr val="575F6D"/>
                </a:solidFill>
              </a:rPr>
              <a:t>Les critères d’appréciation de l’engagement professionnel et de la manière de servir</a:t>
            </a:r>
          </a:p>
          <a:p>
            <a:pPr lvl="0">
              <a:defRPr b="0">
                <a:solidFill>
                  <a:srgbClr val="000000"/>
                </a:solidFill>
              </a:defRPr>
            </a:pPr>
            <a:r>
              <a:rPr sz="1400" b="1">
                <a:solidFill>
                  <a:srgbClr val="575F6D"/>
                </a:solidFill>
              </a:rPr>
              <a:t>Montants et modalités de versement du CIA</a:t>
            </a:r>
          </a:p>
        </p:txBody>
      </p:sp>
      <p:sp>
        <p:nvSpPr>
          <p:cNvPr id="192" name="Shape 192"/>
          <p:cNvSpPr>
            <a:spLocks noGrp="1"/>
          </p:cNvSpPr>
          <p:nvPr>
            <p:ph type="sldNum" sz="quarter" idx="12"/>
          </p:nvPr>
        </p:nvSpPr>
        <p:spPr>
          <a:xfrm>
            <a:off x="1331640" y="5013176"/>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24</a:t>
            </a:fld>
            <a:endParaRPr sz="1400" b="1" dirty="0">
              <a:solidFill>
                <a:srgbClr val="FFFFFF"/>
              </a:solidFill>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a:solidFill>
                  <a:srgbClr val="575F6D"/>
                </a:solidFill>
              </a:rPr>
              <a:t>Le complément indemnitaire annuel (cia)</a:t>
            </a:r>
          </a:p>
        </p:txBody>
      </p:sp>
      <p:sp>
        <p:nvSpPr>
          <p:cNvPr id="195" name="Shape 195"/>
          <p:cNvSpPr>
            <a:spLocks noGrp="1"/>
          </p:cNvSpPr>
          <p:nvPr>
            <p:ph sz="quarter" idx="1"/>
          </p:nvPr>
        </p:nvSpPr>
        <p:spPr>
          <a:xfrm>
            <a:off x="457200" y="1600200"/>
            <a:ext cx="7467600" cy="4873625"/>
          </a:xfrm>
          <a:prstGeom prst="rect">
            <a:avLst/>
          </a:prstGeom>
        </p:spPr>
        <p:txBody>
          <a:bodyPr lIns="0" tIns="0" rIns="0" bIns="0">
            <a:normAutofit/>
          </a:bodyPr>
          <a:lstStyle/>
          <a:p>
            <a:pPr marL="159279" lvl="0" indent="-159279" algn="just">
              <a:lnSpc>
                <a:spcPct val="110000"/>
              </a:lnSpc>
              <a:buFont typeface="Courier New"/>
              <a:buChar char="o"/>
              <a:defRPr sz="1800"/>
            </a:pPr>
            <a:r>
              <a:rPr sz="1400"/>
              <a:t>En plus de l'IFSE,  les fonctionnaires  peuvent bénéficier d'un complément  indemnitaire annuel tenant  compte de l'engagement  professionnel et  de la  manière de servir</a:t>
            </a:r>
          </a:p>
          <a:p>
            <a:pPr lvl="0" algn="just">
              <a:lnSpc>
                <a:spcPct val="110000"/>
              </a:lnSpc>
              <a:buFont typeface="Courier New"/>
              <a:buChar char="o"/>
              <a:defRPr sz="1800"/>
            </a:pPr>
            <a:endParaRPr sz="1400"/>
          </a:p>
          <a:p>
            <a:pPr marL="159279" lvl="0" indent="-159279" algn="just">
              <a:lnSpc>
                <a:spcPct val="110000"/>
              </a:lnSpc>
              <a:buFont typeface="Courier New"/>
              <a:buChar char="o"/>
              <a:defRPr sz="1800"/>
            </a:pPr>
            <a:r>
              <a:rPr sz="1400"/>
              <a:t>Son versement est facultatif. C’est une part variable adossée aux critères qui vont être détaillés aux prochaines diapositives</a:t>
            </a:r>
          </a:p>
        </p:txBody>
      </p:sp>
      <p:sp>
        <p:nvSpPr>
          <p:cNvPr id="196" name="Shape 196"/>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25</a:t>
            </a:fld>
            <a:endParaRPr sz="1400" b="1" dirty="0">
              <a:solidFill>
                <a:srgbClr val="FFFFFF"/>
              </a:solidFill>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p:cNvSpPr>
          <p:nvPr>
            <p:ph type="title"/>
          </p:nvPr>
        </p:nvSpPr>
        <p:spPr>
          <a:xfrm>
            <a:off x="457200" y="274638"/>
            <a:ext cx="7467600" cy="1143001"/>
          </a:xfrm>
          <a:prstGeom prst="rect">
            <a:avLst/>
          </a:prstGeom>
        </p:spPr>
        <p:txBody>
          <a:bodyPr/>
          <a:lstStyle/>
          <a:p>
            <a:pPr lvl="0" algn="ctr">
              <a:defRPr sz="1800" cap="none">
                <a:solidFill>
                  <a:srgbClr val="000000"/>
                </a:solidFill>
              </a:defRPr>
            </a:pPr>
            <a:r>
              <a:rPr sz="2500" cap="small">
                <a:solidFill>
                  <a:srgbClr val="575F6D"/>
                </a:solidFill>
              </a:rPr>
              <a:t>Appréciation de l'engagement </a:t>
            </a:r>
            <a:br>
              <a:rPr sz="2500" cap="small">
                <a:solidFill>
                  <a:srgbClr val="575F6D"/>
                </a:solidFill>
              </a:rPr>
            </a:br>
            <a:r>
              <a:rPr sz="2500" cap="small">
                <a:solidFill>
                  <a:srgbClr val="575F6D"/>
                </a:solidFill>
              </a:rPr>
              <a:t>professionnel et de la manière de servir</a:t>
            </a:r>
          </a:p>
        </p:txBody>
      </p:sp>
      <p:sp>
        <p:nvSpPr>
          <p:cNvPr id="199" name="Shape 199"/>
          <p:cNvSpPr>
            <a:spLocks noGrp="1"/>
          </p:cNvSpPr>
          <p:nvPr>
            <p:ph sz="quarter" idx="1"/>
          </p:nvPr>
        </p:nvSpPr>
        <p:spPr>
          <a:xfrm>
            <a:off x="457200" y="1600200"/>
            <a:ext cx="7467600" cy="4873625"/>
          </a:xfrm>
          <a:prstGeom prst="rect">
            <a:avLst/>
          </a:prstGeom>
        </p:spPr>
        <p:txBody>
          <a:bodyPr lIns="0" tIns="0" rIns="0" bIns="0">
            <a:normAutofit/>
          </a:bodyPr>
          <a:lstStyle/>
          <a:p>
            <a:pPr marL="159279" lvl="0" indent="-159279" algn="just">
              <a:lnSpc>
                <a:spcPct val="110000"/>
              </a:lnSpc>
              <a:buFont typeface="Courier New"/>
              <a:buChar char="o"/>
              <a:defRPr sz="1800"/>
            </a:pPr>
            <a:r>
              <a:rPr sz="1400"/>
              <a:t>Il s'agit  d'apprécier la  valeur professionnelle  de l'agent, son investissement  personnel dans  l'exercice de ses fonctions, son sens  du service public, sa capacité à travailler en  équipe et  sa contribution  au  collectif de travail</a:t>
            </a:r>
          </a:p>
          <a:p>
            <a:pPr lvl="0" algn="just">
              <a:lnSpc>
                <a:spcPct val="110000"/>
              </a:lnSpc>
              <a:buFont typeface="Courier New"/>
              <a:buChar char="o"/>
              <a:defRPr sz="1800"/>
            </a:pPr>
            <a:endParaRPr sz="1400"/>
          </a:p>
          <a:p>
            <a:pPr marL="159279" lvl="0" indent="-159279" algn="just">
              <a:lnSpc>
                <a:spcPct val="110000"/>
              </a:lnSpc>
              <a:buFont typeface="Courier New"/>
              <a:buChar char="o"/>
              <a:defRPr sz="1800"/>
            </a:pPr>
            <a:r>
              <a:rPr sz="1400"/>
              <a:t>L'investissement  collectif d'une  équipe autour  d'un projet porté par le service peut également être  pris en compte et non seulement la dimension individuelle du travail réalisé</a:t>
            </a:r>
          </a:p>
          <a:p>
            <a:pPr lvl="0" algn="just">
              <a:lnSpc>
                <a:spcPct val="110000"/>
              </a:lnSpc>
              <a:buFont typeface="Courier New"/>
              <a:buChar char="o"/>
              <a:defRPr sz="1800"/>
            </a:pPr>
            <a:endParaRPr sz="1400"/>
          </a:p>
          <a:p>
            <a:pPr marL="159279" lvl="0" indent="-159279" algn="just">
              <a:lnSpc>
                <a:spcPct val="110000"/>
              </a:lnSpc>
              <a:buFont typeface="Courier New"/>
              <a:buChar char="o"/>
              <a:defRPr sz="1800"/>
            </a:pPr>
            <a:r>
              <a:rPr sz="1400"/>
              <a:t>L'appréciation de la  manière de servir se fondera sur l'entretien professionnel. Dès lors, il pourra être tenu compte de  la réalisation d'objectifs quantitatifs et  qualitatifs</a:t>
            </a:r>
          </a:p>
        </p:txBody>
      </p:sp>
      <p:sp>
        <p:nvSpPr>
          <p:cNvPr id="200" name="Shape 200"/>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26</a:t>
            </a:fld>
            <a:endParaRPr sz="1400" b="1" dirty="0">
              <a:solidFill>
                <a:srgbClr val="FFFFFF"/>
              </a:solidFill>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a:solidFill>
                  <a:srgbClr val="575F6D"/>
                </a:solidFill>
              </a:rPr>
              <a:t>Montant et modalités de versement du CIA</a:t>
            </a:r>
          </a:p>
        </p:txBody>
      </p:sp>
      <p:sp>
        <p:nvSpPr>
          <p:cNvPr id="203" name="Shape 203"/>
          <p:cNvSpPr>
            <a:spLocks noGrp="1"/>
          </p:cNvSpPr>
          <p:nvPr>
            <p:ph sz="quarter" idx="1"/>
          </p:nvPr>
        </p:nvSpPr>
        <p:spPr>
          <a:xfrm>
            <a:off x="457200" y="1600200"/>
            <a:ext cx="7467600" cy="4873625"/>
          </a:xfrm>
          <a:prstGeom prst="rect">
            <a:avLst/>
          </a:prstGeom>
        </p:spPr>
        <p:txBody>
          <a:bodyPr lIns="0" tIns="0" rIns="0" bIns="0">
            <a:normAutofit/>
          </a:bodyPr>
          <a:lstStyle/>
          <a:p>
            <a:pPr marL="159279" lvl="0" indent="-159279" algn="just">
              <a:lnSpc>
                <a:spcPct val="110000"/>
              </a:lnSpc>
              <a:buFont typeface="Courier New"/>
              <a:buChar char="o"/>
              <a:defRPr sz="1800"/>
            </a:pPr>
            <a:r>
              <a:rPr sz="1400" dirty="0"/>
              <a:t>Le </a:t>
            </a:r>
            <a:r>
              <a:rPr sz="1400" dirty="0" err="1"/>
              <a:t>montant</a:t>
            </a:r>
            <a:r>
              <a:rPr sz="1400" dirty="0"/>
              <a:t> du  CIA </a:t>
            </a:r>
            <a:r>
              <a:rPr sz="1400" dirty="0" err="1"/>
              <a:t>pouvant</a:t>
            </a:r>
            <a:r>
              <a:rPr sz="1400" dirty="0"/>
              <a:t> </a:t>
            </a:r>
            <a:r>
              <a:rPr sz="1400" dirty="0" err="1"/>
              <a:t>être</a:t>
            </a:r>
            <a:r>
              <a:rPr sz="1400" dirty="0"/>
              <a:t> </a:t>
            </a:r>
            <a:r>
              <a:rPr sz="1400" dirty="0" err="1"/>
              <a:t>attribué</a:t>
            </a:r>
            <a:r>
              <a:rPr sz="1400" dirty="0"/>
              <a:t> à  </a:t>
            </a:r>
            <a:r>
              <a:rPr sz="1400" dirty="0" err="1"/>
              <a:t>l'agent</a:t>
            </a:r>
            <a:r>
              <a:rPr sz="1400" dirty="0"/>
              <a:t> </a:t>
            </a:r>
            <a:r>
              <a:rPr sz="1400" dirty="0" err="1"/>
              <a:t>est</a:t>
            </a:r>
            <a:r>
              <a:rPr sz="1400" dirty="0"/>
              <a:t> </a:t>
            </a:r>
            <a:r>
              <a:rPr sz="1400" dirty="0" err="1"/>
              <a:t>compris</a:t>
            </a:r>
            <a:r>
              <a:rPr sz="1400" dirty="0"/>
              <a:t> entre  0  % et 100  % d'un </a:t>
            </a:r>
            <a:r>
              <a:rPr sz="1400" dirty="0" err="1"/>
              <a:t>montant</a:t>
            </a:r>
            <a:r>
              <a:rPr sz="1400" dirty="0"/>
              <a:t>  maximal </a:t>
            </a:r>
            <a:r>
              <a:rPr sz="1400" dirty="0" err="1"/>
              <a:t>fixé</a:t>
            </a:r>
            <a:r>
              <a:rPr sz="1400" dirty="0"/>
              <a:t> par </a:t>
            </a:r>
            <a:r>
              <a:rPr sz="1400" dirty="0" err="1"/>
              <a:t>groupe</a:t>
            </a:r>
            <a:r>
              <a:rPr sz="1400" dirty="0"/>
              <a:t> de  </a:t>
            </a:r>
            <a:r>
              <a:rPr sz="1400" dirty="0" err="1"/>
              <a:t>fonctions</a:t>
            </a:r>
            <a:endParaRPr sz="1400" dirty="0"/>
          </a:p>
          <a:p>
            <a:pPr marL="159279" lvl="0" indent="-159279" algn="just">
              <a:lnSpc>
                <a:spcPct val="110000"/>
              </a:lnSpc>
              <a:buFont typeface="Courier New"/>
              <a:buChar char="o"/>
              <a:defRPr sz="1800"/>
            </a:pPr>
            <a:r>
              <a:rPr sz="1400" dirty="0" err="1"/>
              <a:t>Ce</a:t>
            </a:r>
            <a:r>
              <a:rPr sz="1400" dirty="0"/>
              <a:t>  </a:t>
            </a:r>
            <a:r>
              <a:rPr sz="1400" dirty="0" err="1"/>
              <a:t>montant</a:t>
            </a:r>
            <a:r>
              <a:rPr sz="1400" dirty="0"/>
              <a:t> </a:t>
            </a:r>
            <a:r>
              <a:rPr sz="1400" dirty="0" err="1"/>
              <a:t>est</a:t>
            </a:r>
            <a:r>
              <a:rPr sz="1400" dirty="0"/>
              <a:t> </a:t>
            </a:r>
            <a:r>
              <a:rPr sz="1400" dirty="0" err="1"/>
              <a:t>déterminé</a:t>
            </a:r>
            <a:r>
              <a:rPr sz="1400" dirty="0"/>
              <a:t> par  </a:t>
            </a:r>
            <a:r>
              <a:rPr sz="1400" dirty="0" err="1"/>
              <a:t>arrêté</a:t>
            </a:r>
            <a:r>
              <a:rPr sz="1400" dirty="0"/>
              <a:t> </a:t>
            </a:r>
            <a:r>
              <a:rPr sz="1400" dirty="0" err="1" smtClean="0"/>
              <a:t>interministériel</a:t>
            </a:r>
            <a:r>
              <a:rPr lang="fr-FR" sz="1400" dirty="0" smtClean="0"/>
              <a:t>. Il est inscrit dans les 7 arrêtés mentionnés aux premières diapositives de ce support. </a:t>
            </a:r>
            <a:endParaRPr sz="1400" dirty="0"/>
          </a:p>
          <a:p>
            <a:pPr marL="159279" lvl="0" indent="-159279" algn="just">
              <a:lnSpc>
                <a:spcPct val="110000"/>
              </a:lnSpc>
              <a:buFont typeface="Courier New"/>
              <a:buChar char="o"/>
              <a:defRPr sz="1800"/>
            </a:pPr>
            <a:r>
              <a:rPr sz="1400" dirty="0" err="1"/>
              <a:t>Afin</a:t>
            </a:r>
            <a:r>
              <a:rPr sz="1400" dirty="0"/>
              <a:t> </a:t>
            </a:r>
            <a:r>
              <a:rPr sz="1400" dirty="0" err="1"/>
              <a:t>qu'il</a:t>
            </a:r>
            <a:r>
              <a:rPr sz="1400" dirty="0"/>
              <a:t> ne </a:t>
            </a:r>
            <a:r>
              <a:rPr sz="1400" dirty="0" err="1"/>
              <a:t>représente</a:t>
            </a:r>
            <a:r>
              <a:rPr sz="1400" dirty="0"/>
              <a:t> pas </a:t>
            </a:r>
            <a:r>
              <a:rPr sz="1400" dirty="0" err="1"/>
              <a:t>une</a:t>
            </a:r>
            <a:r>
              <a:rPr sz="1400" dirty="0"/>
              <a:t> part  </a:t>
            </a:r>
            <a:r>
              <a:rPr sz="1400" dirty="0" err="1"/>
              <a:t>disproportionnée</a:t>
            </a:r>
            <a:r>
              <a:rPr sz="1400" dirty="0"/>
              <a:t> </a:t>
            </a:r>
            <a:r>
              <a:rPr sz="1400" dirty="0" err="1"/>
              <a:t>dans</a:t>
            </a:r>
            <a:r>
              <a:rPr sz="1400" dirty="0"/>
              <a:t>  le régime </a:t>
            </a:r>
            <a:r>
              <a:rPr sz="1400" dirty="0" err="1"/>
              <a:t>indemnitaire</a:t>
            </a:r>
            <a:r>
              <a:rPr sz="1400" dirty="0"/>
              <a:t> total, la </a:t>
            </a:r>
            <a:r>
              <a:rPr sz="1400" dirty="0" err="1"/>
              <a:t>circulaire</a:t>
            </a:r>
            <a:r>
              <a:rPr sz="1400" dirty="0"/>
              <a:t> du 5 </a:t>
            </a:r>
            <a:r>
              <a:rPr sz="1400" dirty="0" err="1"/>
              <a:t>décembre</a:t>
            </a:r>
            <a:r>
              <a:rPr sz="1400" dirty="0"/>
              <a:t> 2014 </a:t>
            </a:r>
            <a:r>
              <a:rPr sz="1400" dirty="0" err="1"/>
              <a:t>préconise</a:t>
            </a:r>
            <a:r>
              <a:rPr sz="1400" dirty="0"/>
              <a:t> </a:t>
            </a:r>
            <a:r>
              <a:rPr sz="1400" dirty="0" err="1"/>
              <a:t>que</a:t>
            </a:r>
            <a:r>
              <a:rPr sz="1400" dirty="0"/>
              <a:t> le </a:t>
            </a:r>
            <a:r>
              <a:rPr sz="1400" dirty="0" err="1"/>
              <a:t>montant</a:t>
            </a:r>
            <a:r>
              <a:rPr sz="1400" dirty="0"/>
              <a:t> maximal du CIA  </a:t>
            </a:r>
            <a:r>
              <a:rPr sz="1400" dirty="0" err="1"/>
              <a:t>n'excède</a:t>
            </a:r>
            <a:r>
              <a:rPr sz="1400" dirty="0"/>
              <a:t> pas  : </a:t>
            </a:r>
          </a:p>
          <a:p>
            <a:pPr lvl="0" algn="just">
              <a:lnSpc>
                <a:spcPct val="110000"/>
              </a:lnSpc>
              <a:buFont typeface="Courier New"/>
              <a:buChar char="o"/>
              <a:defRPr sz="1800"/>
            </a:pPr>
            <a:endParaRPr sz="1400" dirty="0"/>
          </a:p>
          <a:p>
            <a:pPr marL="159279" lvl="0" indent="-159279" algn="just">
              <a:lnSpc>
                <a:spcPct val="110000"/>
              </a:lnSpc>
              <a:buFont typeface="Courier New"/>
              <a:buChar char="o"/>
              <a:defRPr sz="1800"/>
            </a:pPr>
            <a:r>
              <a:rPr sz="1400" i="1" dirty="0"/>
              <a:t>15% du  plafond global du  RIFSEEP pour les corps et </a:t>
            </a:r>
            <a:r>
              <a:rPr sz="1400" i="1" dirty="0" err="1"/>
              <a:t>emplois</a:t>
            </a:r>
            <a:r>
              <a:rPr sz="1400" i="1" dirty="0"/>
              <a:t>  de la </a:t>
            </a:r>
            <a:r>
              <a:rPr sz="1400" i="1" dirty="0" err="1"/>
              <a:t>catégorie</a:t>
            </a:r>
            <a:r>
              <a:rPr sz="1400" i="1" dirty="0"/>
              <a:t>  A ; </a:t>
            </a:r>
          </a:p>
          <a:p>
            <a:pPr marL="159279" lvl="0" indent="-159279" algn="just">
              <a:lnSpc>
                <a:spcPct val="110000"/>
              </a:lnSpc>
              <a:buFont typeface="Courier New"/>
              <a:buChar char="o"/>
              <a:defRPr sz="1800"/>
            </a:pPr>
            <a:r>
              <a:rPr sz="1400" i="1" dirty="0"/>
              <a:t>12 % du  plafond  global du  RIFSEEP pour les corps et </a:t>
            </a:r>
            <a:r>
              <a:rPr sz="1400" i="1" dirty="0" err="1"/>
              <a:t>emplois</a:t>
            </a:r>
            <a:r>
              <a:rPr sz="1400" i="1" dirty="0"/>
              <a:t>  de la </a:t>
            </a:r>
            <a:r>
              <a:rPr sz="1400" i="1" dirty="0" err="1"/>
              <a:t>catégorie</a:t>
            </a:r>
            <a:r>
              <a:rPr sz="1400" i="1" dirty="0"/>
              <a:t>  B  ; </a:t>
            </a:r>
          </a:p>
          <a:p>
            <a:pPr marL="159279" lvl="0" indent="-159279" algn="just">
              <a:lnSpc>
                <a:spcPct val="110000"/>
              </a:lnSpc>
              <a:buFont typeface="Courier New"/>
              <a:buChar char="o"/>
              <a:defRPr sz="1800"/>
            </a:pPr>
            <a:r>
              <a:rPr sz="1400" i="1" dirty="0"/>
              <a:t>10 % du plafond  global du  RIFSEEP pour les  corps et </a:t>
            </a:r>
            <a:r>
              <a:rPr sz="1400" i="1" dirty="0" err="1"/>
              <a:t>emplois</a:t>
            </a:r>
            <a:r>
              <a:rPr sz="1400" i="1" dirty="0"/>
              <a:t>  de la </a:t>
            </a:r>
            <a:r>
              <a:rPr sz="1400" i="1" dirty="0" err="1"/>
              <a:t>catégorie</a:t>
            </a:r>
            <a:r>
              <a:rPr sz="1400" i="1" dirty="0"/>
              <a:t> C. </a:t>
            </a:r>
          </a:p>
          <a:p>
            <a:pPr lvl="0" algn="just">
              <a:lnSpc>
                <a:spcPct val="110000"/>
              </a:lnSpc>
              <a:buFont typeface="Courier New"/>
              <a:buChar char="o"/>
              <a:defRPr sz="1800"/>
            </a:pPr>
            <a:endParaRPr sz="1400" dirty="0"/>
          </a:p>
          <a:p>
            <a:pPr marL="159279" lvl="0" indent="-159279" algn="just">
              <a:lnSpc>
                <a:spcPct val="110000"/>
              </a:lnSpc>
              <a:buFont typeface="Courier New"/>
              <a:buChar char="o"/>
              <a:defRPr sz="1800"/>
            </a:pPr>
            <a:r>
              <a:rPr sz="1400" dirty="0"/>
              <a:t>Le CIA fait </a:t>
            </a:r>
            <a:r>
              <a:rPr sz="1400" dirty="0" err="1"/>
              <a:t>l'objet</a:t>
            </a:r>
            <a:r>
              <a:rPr sz="1400" dirty="0"/>
              <a:t> d'un </a:t>
            </a:r>
            <a:r>
              <a:rPr sz="1400" dirty="0" err="1"/>
              <a:t>versement</a:t>
            </a:r>
            <a:r>
              <a:rPr sz="1400" dirty="0"/>
              <a:t> </a:t>
            </a:r>
            <a:r>
              <a:rPr sz="1400" dirty="0" err="1"/>
              <a:t>annuel</a:t>
            </a:r>
            <a:r>
              <a:rPr sz="1400" dirty="0"/>
              <a:t>, en </a:t>
            </a:r>
            <a:r>
              <a:rPr sz="1400" dirty="0" err="1"/>
              <a:t>une</a:t>
            </a:r>
            <a:r>
              <a:rPr sz="1400" dirty="0"/>
              <a:t> </a:t>
            </a:r>
            <a:r>
              <a:rPr sz="1400" dirty="0" err="1"/>
              <a:t>ou</a:t>
            </a:r>
            <a:r>
              <a:rPr sz="1400" dirty="0"/>
              <a:t> </a:t>
            </a:r>
            <a:r>
              <a:rPr sz="1400" dirty="0" err="1"/>
              <a:t>deux</a:t>
            </a:r>
            <a:r>
              <a:rPr sz="1400" dirty="0"/>
              <a:t> fractions. </a:t>
            </a:r>
            <a:r>
              <a:rPr sz="1400" b="1" dirty="0"/>
              <a:t>Il </a:t>
            </a:r>
            <a:r>
              <a:rPr sz="1400" b="1" dirty="0" err="1"/>
              <a:t>n'est</a:t>
            </a:r>
            <a:r>
              <a:rPr sz="1400" b="1" dirty="0"/>
              <a:t> pas  </a:t>
            </a:r>
            <a:r>
              <a:rPr sz="1400" b="1" dirty="0" err="1"/>
              <a:t>automatiquement</a:t>
            </a:r>
            <a:r>
              <a:rPr sz="1400" b="1" dirty="0"/>
              <a:t> </a:t>
            </a:r>
            <a:r>
              <a:rPr sz="1400" b="1" dirty="0" err="1"/>
              <a:t>reconductible</a:t>
            </a:r>
            <a:r>
              <a:rPr sz="1400" b="1" dirty="0"/>
              <a:t> </a:t>
            </a:r>
            <a:r>
              <a:rPr sz="1400" b="1" dirty="0" err="1"/>
              <a:t>d’une</a:t>
            </a:r>
            <a:r>
              <a:rPr sz="1400" b="1" dirty="0"/>
              <a:t> </a:t>
            </a:r>
            <a:r>
              <a:rPr sz="1400" b="1" dirty="0" err="1"/>
              <a:t>année</a:t>
            </a:r>
            <a:r>
              <a:rPr sz="1400" b="1" dirty="0"/>
              <a:t> </a:t>
            </a:r>
            <a:r>
              <a:rPr sz="1400" b="1" dirty="0" err="1"/>
              <a:t>sur</a:t>
            </a:r>
            <a:r>
              <a:rPr sz="1400" b="1" dirty="0"/>
              <a:t> </a:t>
            </a:r>
            <a:r>
              <a:rPr sz="1400" b="1" dirty="0" err="1" smtClean="0"/>
              <a:t>l’autre</a:t>
            </a:r>
            <a:r>
              <a:rPr lang="fr-FR" sz="1400" b="1" dirty="0" smtClean="0"/>
              <a:t> car il dépend de l’évaluation professionnelle. </a:t>
            </a:r>
            <a:endParaRPr sz="1400" b="1" dirty="0"/>
          </a:p>
        </p:txBody>
      </p:sp>
      <p:sp>
        <p:nvSpPr>
          <p:cNvPr id="204" name="Shape 204"/>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27</a:t>
            </a:fld>
            <a:endParaRPr sz="1400" b="1" dirty="0">
              <a:solidFill>
                <a:srgbClr val="FFFFFF"/>
              </a:solidFill>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p:cNvSpPr>
          <p:nvPr>
            <p:ph type="title"/>
          </p:nvPr>
        </p:nvSpPr>
        <p:spPr>
          <a:xfrm>
            <a:off x="2286000" y="2895600"/>
            <a:ext cx="6172200" cy="2054225"/>
          </a:xfrm>
          <a:prstGeom prst="rect">
            <a:avLst/>
          </a:prstGeom>
        </p:spPr>
        <p:txBody>
          <a:bodyPr/>
          <a:lstStyle>
            <a:lvl1pPr>
              <a:defRPr sz="2700"/>
            </a:lvl1pPr>
          </a:lstStyle>
          <a:p>
            <a:pPr lvl="0">
              <a:defRPr sz="1800" b="0" cap="none">
                <a:solidFill>
                  <a:srgbClr val="000000"/>
                </a:solidFill>
              </a:defRPr>
            </a:pPr>
            <a:r>
              <a:rPr sz="2700" b="1" cap="small">
                <a:solidFill>
                  <a:srgbClr val="FFF39D"/>
                </a:solidFill>
              </a:rPr>
              <a:t>LA TRANSITION ENTRE L’ancien et le nouveau régime indemnitaire</a:t>
            </a:r>
          </a:p>
        </p:txBody>
      </p:sp>
      <p:sp>
        <p:nvSpPr>
          <p:cNvPr id="207" name="Shape 207"/>
          <p:cNvSpPr>
            <a:spLocks noGrp="1"/>
          </p:cNvSpPr>
          <p:nvPr>
            <p:ph type="body" idx="1"/>
          </p:nvPr>
        </p:nvSpPr>
        <p:spPr>
          <a:xfrm>
            <a:off x="2286000" y="5010150"/>
            <a:ext cx="6172200" cy="1371600"/>
          </a:xfrm>
          <a:prstGeom prst="rect">
            <a:avLst/>
          </a:prstGeom>
        </p:spPr>
        <p:txBody>
          <a:bodyPr lIns="0" tIns="0" rIns="0" bIns="0">
            <a:normAutofit/>
          </a:bodyPr>
          <a:lstStyle/>
          <a:p>
            <a:pPr lvl="0">
              <a:lnSpc>
                <a:spcPct val="90000"/>
              </a:lnSpc>
              <a:defRPr b="0">
                <a:solidFill>
                  <a:srgbClr val="000000"/>
                </a:solidFill>
              </a:defRPr>
            </a:pPr>
            <a:r>
              <a:rPr sz="1500" b="1">
                <a:solidFill>
                  <a:srgbClr val="FFF39D"/>
                </a:solidFill>
              </a:rPr>
              <a:t>Les règles de non-cumul de l’IFSE et du CIA avec d’autres primes ou indemnités</a:t>
            </a:r>
          </a:p>
          <a:p>
            <a:pPr lvl="0">
              <a:lnSpc>
                <a:spcPct val="90000"/>
              </a:lnSpc>
              <a:defRPr b="0">
                <a:solidFill>
                  <a:srgbClr val="000000"/>
                </a:solidFill>
              </a:defRPr>
            </a:pPr>
            <a:r>
              <a:rPr sz="1500" b="1">
                <a:solidFill>
                  <a:srgbClr val="FFF39D"/>
                </a:solidFill>
              </a:rPr>
              <a:t>Les garanties indemnitaires lors du passage au RIFSEEP</a:t>
            </a:r>
          </a:p>
          <a:p>
            <a:pPr lvl="0">
              <a:lnSpc>
                <a:spcPct val="90000"/>
              </a:lnSpc>
              <a:defRPr b="0">
                <a:solidFill>
                  <a:srgbClr val="000000"/>
                </a:solidFill>
              </a:defRPr>
            </a:pPr>
            <a:r>
              <a:rPr sz="1500" b="1">
                <a:solidFill>
                  <a:srgbClr val="FFF39D"/>
                </a:solidFill>
              </a:rPr>
              <a:t>Analyse des problèmes juridiques de transposition à la FPT</a:t>
            </a:r>
          </a:p>
        </p:txBody>
      </p:sp>
      <p:sp>
        <p:nvSpPr>
          <p:cNvPr id="208" name="Shape 208"/>
          <p:cNvSpPr>
            <a:spLocks noGrp="1"/>
          </p:cNvSpPr>
          <p:nvPr>
            <p:ph type="sldNum" sz="quarter" idx="12"/>
          </p:nvPr>
        </p:nvSpPr>
        <p:spPr>
          <a:xfrm>
            <a:off x="1331640" y="5013176"/>
            <a:ext cx="609600"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28</a:t>
            </a:fld>
            <a:endParaRPr sz="1400" b="1" dirty="0">
              <a:solidFill>
                <a:srgbClr val="FFFFFF"/>
              </a:solidFill>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Shape 210"/>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a:solidFill>
                  <a:srgbClr val="575F6D"/>
                </a:solidFill>
              </a:rPr>
              <a:t>NON CUMUL DE L’Ifse et du cia avec d’autres régimes indemnitaires</a:t>
            </a:r>
          </a:p>
        </p:txBody>
      </p:sp>
      <p:sp>
        <p:nvSpPr>
          <p:cNvPr id="211" name="Shape 211"/>
          <p:cNvSpPr>
            <a:spLocks noGrp="1"/>
          </p:cNvSpPr>
          <p:nvPr>
            <p:ph sz="quarter" idx="1"/>
          </p:nvPr>
        </p:nvSpPr>
        <p:spPr>
          <a:xfrm>
            <a:off x="457200" y="1600200"/>
            <a:ext cx="7467600" cy="4873625"/>
          </a:xfrm>
          <a:prstGeom prst="rect">
            <a:avLst/>
          </a:prstGeom>
        </p:spPr>
        <p:txBody>
          <a:bodyPr lIns="0" tIns="0" rIns="0" bIns="0">
            <a:normAutofit fontScale="92500" lnSpcReduction="10000"/>
          </a:bodyPr>
          <a:lstStyle/>
          <a:p>
            <a:pPr marL="159279" lvl="0" indent="-159279" algn="just">
              <a:lnSpc>
                <a:spcPct val="110000"/>
              </a:lnSpc>
              <a:buFont typeface="Courier New"/>
              <a:buChar char="o"/>
              <a:defRPr sz="1800"/>
            </a:pPr>
            <a:r>
              <a:rPr sz="1400" dirty="0"/>
              <a:t>La </a:t>
            </a:r>
            <a:r>
              <a:rPr sz="1400" dirty="0" err="1"/>
              <a:t>circulaire</a:t>
            </a:r>
            <a:r>
              <a:rPr sz="1400" dirty="0"/>
              <a:t> du 5 </a:t>
            </a:r>
            <a:r>
              <a:rPr sz="1400" dirty="0" err="1"/>
              <a:t>décembre</a:t>
            </a:r>
            <a:r>
              <a:rPr sz="1400" dirty="0"/>
              <a:t> 2014 </a:t>
            </a:r>
            <a:r>
              <a:rPr sz="1400" dirty="0" err="1"/>
              <a:t>précise</a:t>
            </a:r>
            <a:r>
              <a:rPr sz="1400" dirty="0"/>
              <a:t>, de </a:t>
            </a:r>
            <a:r>
              <a:rPr sz="1400" dirty="0" err="1"/>
              <a:t>manière</a:t>
            </a:r>
            <a:r>
              <a:rPr sz="1400" dirty="0"/>
              <a:t> non exhaustive, les primes et </a:t>
            </a:r>
            <a:r>
              <a:rPr sz="1400" dirty="0" err="1"/>
              <a:t>indemnités</a:t>
            </a:r>
            <a:r>
              <a:rPr sz="1400" dirty="0"/>
              <a:t> de </a:t>
            </a:r>
            <a:r>
              <a:rPr sz="1400" dirty="0" err="1"/>
              <a:t>même</a:t>
            </a:r>
            <a:r>
              <a:rPr sz="1400" dirty="0"/>
              <a:t> nature non </a:t>
            </a:r>
            <a:r>
              <a:rPr sz="1400" dirty="0" err="1"/>
              <a:t>cumulables</a:t>
            </a:r>
            <a:r>
              <a:rPr sz="1400" dirty="0"/>
              <a:t> avec </a:t>
            </a:r>
            <a:r>
              <a:rPr sz="1400" dirty="0" err="1"/>
              <a:t>l'IFSE</a:t>
            </a:r>
            <a:r>
              <a:rPr sz="1400" dirty="0"/>
              <a:t> (en fait, </a:t>
            </a:r>
            <a:r>
              <a:rPr sz="1400" dirty="0" err="1"/>
              <a:t>il</a:t>
            </a:r>
            <a:r>
              <a:rPr sz="1400" dirty="0"/>
              <a:t> </a:t>
            </a:r>
            <a:r>
              <a:rPr sz="1400" dirty="0" err="1"/>
              <a:t>faut</a:t>
            </a:r>
            <a:r>
              <a:rPr sz="1400" dirty="0"/>
              <a:t> examiner </a:t>
            </a:r>
            <a:r>
              <a:rPr sz="1400" dirty="0" err="1"/>
              <a:t>si</a:t>
            </a:r>
            <a:r>
              <a:rPr sz="1400" dirty="0"/>
              <a:t> le placement </a:t>
            </a:r>
            <a:r>
              <a:rPr sz="1400" dirty="0" err="1"/>
              <a:t>dans</a:t>
            </a:r>
            <a:r>
              <a:rPr sz="1400" dirty="0"/>
              <a:t> un </a:t>
            </a:r>
            <a:r>
              <a:rPr sz="1400" dirty="0" err="1"/>
              <a:t>groupe</a:t>
            </a:r>
            <a:r>
              <a:rPr sz="1400" dirty="0"/>
              <a:t> de </a:t>
            </a:r>
            <a:r>
              <a:rPr sz="1400" dirty="0" err="1"/>
              <a:t>fonctions</a:t>
            </a:r>
            <a:r>
              <a:rPr sz="1400" dirty="0"/>
              <a:t> </a:t>
            </a:r>
            <a:r>
              <a:rPr sz="1400" dirty="0" err="1"/>
              <a:t>rétribue</a:t>
            </a:r>
            <a:r>
              <a:rPr sz="1400" dirty="0"/>
              <a:t> </a:t>
            </a:r>
            <a:r>
              <a:rPr sz="1400" dirty="0" err="1"/>
              <a:t>l’agent</a:t>
            </a:r>
            <a:r>
              <a:rPr sz="1400" dirty="0"/>
              <a:t> au </a:t>
            </a:r>
            <a:r>
              <a:rPr sz="1400" dirty="0" err="1"/>
              <a:t>même</a:t>
            </a:r>
            <a:r>
              <a:rPr sz="1400" dirty="0"/>
              <a:t> motif </a:t>
            </a:r>
            <a:r>
              <a:rPr sz="1400" dirty="0" err="1"/>
              <a:t>que</a:t>
            </a:r>
            <a:r>
              <a:rPr sz="1400" dirty="0"/>
              <a:t> la prime à </a:t>
            </a:r>
            <a:r>
              <a:rPr sz="1400" dirty="0" err="1"/>
              <a:t>verser</a:t>
            </a:r>
            <a:r>
              <a:rPr sz="1400" dirty="0"/>
              <a:t> pour </a:t>
            </a:r>
            <a:r>
              <a:rPr sz="1400" dirty="0" err="1"/>
              <a:t>déterminer</a:t>
            </a:r>
            <a:r>
              <a:rPr sz="1400" dirty="0"/>
              <a:t> </a:t>
            </a:r>
            <a:r>
              <a:rPr sz="1400" dirty="0" err="1"/>
              <a:t>si</a:t>
            </a:r>
            <a:r>
              <a:rPr sz="1400" dirty="0"/>
              <a:t> </a:t>
            </a:r>
            <a:r>
              <a:rPr sz="1400" dirty="0" err="1"/>
              <a:t>celle-ci</a:t>
            </a:r>
            <a:r>
              <a:rPr sz="1400" dirty="0"/>
              <a:t> </a:t>
            </a:r>
            <a:r>
              <a:rPr sz="1400" dirty="0" err="1"/>
              <a:t>est</a:t>
            </a:r>
            <a:r>
              <a:rPr sz="1400" dirty="0"/>
              <a:t> </a:t>
            </a:r>
            <a:r>
              <a:rPr sz="1400" dirty="0" err="1"/>
              <a:t>cumulable</a:t>
            </a:r>
            <a:r>
              <a:rPr sz="1400" dirty="0"/>
              <a:t>) :</a:t>
            </a:r>
          </a:p>
          <a:p>
            <a:pPr lvl="0" algn="just">
              <a:lnSpc>
                <a:spcPct val="110000"/>
              </a:lnSpc>
              <a:buFont typeface="Courier New"/>
              <a:buChar char="o"/>
              <a:defRPr sz="1800"/>
            </a:pPr>
            <a:endParaRPr sz="1400" dirty="0"/>
          </a:p>
          <a:p>
            <a:pPr lvl="0" algn="ctr">
              <a:lnSpc>
                <a:spcPct val="110000"/>
              </a:lnSpc>
              <a:buSzTx/>
              <a:buNone/>
              <a:defRPr sz="1800"/>
            </a:pPr>
            <a:r>
              <a:rPr sz="1300" i="1" dirty="0" err="1"/>
              <a:t>L'indemnité</a:t>
            </a:r>
            <a:r>
              <a:rPr sz="1300" i="1" dirty="0"/>
              <a:t> </a:t>
            </a:r>
            <a:r>
              <a:rPr sz="1300" i="1" dirty="0" err="1"/>
              <a:t>forfaitaire</a:t>
            </a:r>
            <a:r>
              <a:rPr sz="1300" i="1" dirty="0"/>
              <a:t> pour </a:t>
            </a:r>
            <a:r>
              <a:rPr sz="1300" i="1" dirty="0" err="1"/>
              <a:t>travaux</a:t>
            </a:r>
            <a:r>
              <a:rPr sz="1300" i="1" dirty="0"/>
              <a:t> </a:t>
            </a:r>
            <a:r>
              <a:rPr sz="1300" i="1" dirty="0" err="1"/>
              <a:t>supplémentaires</a:t>
            </a:r>
            <a:r>
              <a:rPr sz="1300" i="1" dirty="0"/>
              <a:t>,</a:t>
            </a:r>
          </a:p>
          <a:p>
            <a:pPr lvl="0" algn="ctr">
              <a:lnSpc>
                <a:spcPct val="110000"/>
              </a:lnSpc>
              <a:buSzTx/>
              <a:buNone/>
              <a:defRPr sz="1800"/>
            </a:pPr>
            <a:endParaRPr sz="1300" i="1" dirty="0"/>
          </a:p>
          <a:p>
            <a:pPr lvl="0" algn="ctr">
              <a:lnSpc>
                <a:spcPct val="110000"/>
              </a:lnSpc>
              <a:buSzTx/>
              <a:buNone/>
              <a:defRPr sz="1800"/>
            </a:pPr>
            <a:r>
              <a:rPr sz="1300" i="1" dirty="0"/>
              <a:t>La prime de </a:t>
            </a:r>
            <a:r>
              <a:rPr sz="1300" i="1" dirty="0" err="1"/>
              <a:t>rendement</a:t>
            </a:r>
            <a:r>
              <a:rPr sz="1300" i="1" dirty="0"/>
              <a:t>,</a:t>
            </a:r>
          </a:p>
          <a:p>
            <a:pPr lvl="0" algn="ctr">
              <a:lnSpc>
                <a:spcPct val="110000"/>
              </a:lnSpc>
              <a:buSzTx/>
              <a:buNone/>
              <a:defRPr sz="1800"/>
            </a:pPr>
            <a:endParaRPr sz="1300" i="1" dirty="0"/>
          </a:p>
          <a:p>
            <a:pPr lvl="0" algn="ctr">
              <a:lnSpc>
                <a:spcPct val="110000"/>
              </a:lnSpc>
              <a:buSzTx/>
              <a:buNone/>
              <a:defRPr sz="1800"/>
            </a:pPr>
            <a:r>
              <a:rPr sz="1300" i="1" dirty="0" err="1"/>
              <a:t>L'indemnité</a:t>
            </a:r>
            <a:r>
              <a:rPr sz="1300" i="1" dirty="0"/>
              <a:t> de </a:t>
            </a:r>
            <a:r>
              <a:rPr sz="1300" i="1" dirty="0" err="1"/>
              <a:t>fonctions</a:t>
            </a:r>
            <a:r>
              <a:rPr sz="1300" i="1" dirty="0"/>
              <a:t> et de </a:t>
            </a:r>
            <a:r>
              <a:rPr sz="1300" i="1" dirty="0" err="1"/>
              <a:t>résultats</a:t>
            </a:r>
            <a:r>
              <a:rPr sz="1300" i="1" dirty="0"/>
              <a:t>,</a:t>
            </a:r>
          </a:p>
          <a:p>
            <a:pPr lvl="0" algn="ctr">
              <a:lnSpc>
                <a:spcPct val="110000"/>
              </a:lnSpc>
              <a:buSzTx/>
              <a:buNone/>
              <a:defRPr sz="1800"/>
            </a:pPr>
            <a:endParaRPr sz="1300" i="1" dirty="0"/>
          </a:p>
          <a:p>
            <a:pPr lvl="0" algn="ctr">
              <a:lnSpc>
                <a:spcPct val="110000"/>
              </a:lnSpc>
              <a:buSzTx/>
              <a:buNone/>
              <a:defRPr sz="1800"/>
            </a:pPr>
            <a:r>
              <a:rPr sz="1300" i="1" dirty="0"/>
              <a:t>La prime de </a:t>
            </a:r>
            <a:r>
              <a:rPr sz="1300" i="1" dirty="0" err="1"/>
              <a:t>fonctions</a:t>
            </a:r>
            <a:r>
              <a:rPr sz="1300" i="1" dirty="0"/>
              <a:t> </a:t>
            </a:r>
            <a:r>
              <a:rPr sz="1300" i="1" dirty="0" err="1"/>
              <a:t>informatiques</a:t>
            </a:r>
            <a:r>
              <a:rPr sz="1300" i="1" dirty="0"/>
              <a:t>,</a:t>
            </a:r>
          </a:p>
          <a:p>
            <a:pPr lvl="0" algn="ctr">
              <a:lnSpc>
                <a:spcPct val="110000"/>
              </a:lnSpc>
              <a:buSzTx/>
              <a:buNone/>
              <a:defRPr sz="1800"/>
            </a:pPr>
            <a:endParaRPr sz="1300" i="1" dirty="0"/>
          </a:p>
          <a:p>
            <a:pPr lvl="0" algn="ctr">
              <a:lnSpc>
                <a:spcPct val="110000"/>
              </a:lnSpc>
              <a:buSzTx/>
              <a:buNone/>
              <a:defRPr sz="1800"/>
            </a:pPr>
            <a:r>
              <a:rPr sz="1300" i="1" dirty="0" err="1"/>
              <a:t>L’indemnité</a:t>
            </a:r>
            <a:r>
              <a:rPr sz="1300" i="1" dirty="0"/>
              <a:t> </a:t>
            </a:r>
            <a:r>
              <a:rPr sz="1300" i="1" dirty="0" err="1"/>
              <a:t>d'administration</a:t>
            </a:r>
            <a:r>
              <a:rPr sz="1300" i="1" dirty="0"/>
              <a:t> et de </a:t>
            </a:r>
            <a:r>
              <a:rPr sz="1300" i="1" dirty="0" err="1"/>
              <a:t>technicité</a:t>
            </a:r>
            <a:r>
              <a:rPr sz="1300" i="1" dirty="0"/>
              <a:t>,</a:t>
            </a:r>
          </a:p>
          <a:p>
            <a:pPr lvl="0" algn="ctr">
              <a:lnSpc>
                <a:spcPct val="110000"/>
              </a:lnSpc>
              <a:buSzTx/>
              <a:buNone/>
              <a:defRPr sz="1800"/>
            </a:pPr>
            <a:endParaRPr sz="1300" i="1" dirty="0"/>
          </a:p>
          <a:p>
            <a:pPr lvl="0" algn="ctr">
              <a:lnSpc>
                <a:spcPct val="110000"/>
              </a:lnSpc>
              <a:buSzTx/>
              <a:buNone/>
              <a:defRPr sz="1800"/>
            </a:pPr>
            <a:r>
              <a:rPr sz="1300" i="1" dirty="0" err="1"/>
              <a:t>L'indemnité</a:t>
            </a:r>
            <a:r>
              <a:rPr sz="1300" i="1" dirty="0"/>
              <a:t> </a:t>
            </a:r>
            <a:r>
              <a:rPr sz="1300" i="1" dirty="0" err="1"/>
              <a:t>d'exercice</a:t>
            </a:r>
            <a:r>
              <a:rPr sz="1300" i="1" dirty="0"/>
              <a:t> de mission des </a:t>
            </a:r>
            <a:r>
              <a:rPr sz="1300" i="1" dirty="0" err="1"/>
              <a:t>préfectures</a:t>
            </a:r>
            <a:r>
              <a:rPr sz="1300" i="1" dirty="0"/>
              <a:t>. </a:t>
            </a:r>
            <a:endParaRPr lang="fr-FR" sz="1300" i="1" dirty="0" smtClean="0"/>
          </a:p>
          <a:p>
            <a:pPr lvl="0" algn="ctr">
              <a:lnSpc>
                <a:spcPct val="110000"/>
              </a:lnSpc>
              <a:buSzTx/>
              <a:buNone/>
              <a:defRPr sz="1800"/>
            </a:pPr>
            <a:endParaRPr lang="fr-FR" sz="1300" i="1" dirty="0" smtClean="0">
              <a:latin typeface="Century Schoolbook" pitchFamily="18" charset="0"/>
            </a:endParaRPr>
          </a:p>
          <a:p>
            <a:pPr lvl="0" algn="ctr">
              <a:lnSpc>
                <a:spcPct val="110000"/>
              </a:lnSpc>
              <a:buSzTx/>
              <a:buFont typeface="Wingdings" pitchFamily="2" charset="2"/>
              <a:buChar char="Ø"/>
              <a:defRPr sz="1800"/>
            </a:pPr>
            <a:r>
              <a:rPr lang="fr-FR" sz="1400" dirty="0" smtClean="0">
                <a:latin typeface="Century Schoolbook" pitchFamily="18" charset="0"/>
              </a:rPr>
              <a:t>La première part de l'indemnité représentative de sujétions spéciales et de travaux supplémentaires n’est pas cumulable, selon l’article 4 du décret 2002-1247 du 4 octobre 2002.</a:t>
            </a:r>
            <a:endParaRPr sz="1300" dirty="0">
              <a:latin typeface="Century Schoolbook" pitchFamily="18" charset="0"/>
            </a:endParaRPr>
          </a:p>
        </p:txBody>
      </p:sp>
      <p:sp>
        <p:nvSpPr>
          <p:cNvPr id="212" name="Shape 212"/>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29</a:t>
            </a:fld>
            <a:endParaRPr sz="1400" b="1" dirty="0">
              <a:solidFill>
                <a:srgbClr val="FFFFFF"/>
              </a:solidFill>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hape 214"/>
          <p:cNvSpPr>
            <a:spLocks noGrp="1"/>
          </p:cNvSpPr>
          <p:nvPr>
            <p:ph type="title"/>
          </p:nvPr>
        </p:nvSpPr>
        <p:spPr>
          <a:xfrm>
            <a:off x="457200" y="274638"/>
            <a:ext cx="7467600" cy="1143001"/>
          </a:xfrm>
          <a:prstGeom prst="rect">
            <a:avLst/>
          </a:prstGeom>
        </p:spPr>
        <p:txBody>
          <a:bodyPr>
            <a:normAutofit/>
          </a:bodyPr>
          <a:lstStyle>
            <a:lvl1pPr algn="ctr">
              <a:defRPr sz="2800"/>
            </a:lvl1pPr>
          </a:lstStyle>
          <a:p>
            <a:pPr lvl="0">
              <a:defRPr sz="1800" cap="none">
                <a:solidFill>
                  <a:srgbClr val="000000"/>
                </a:solidFill>
              </a:defRPr>
            </a:pPr>
            <a:r>
              <a:rPr lang="fr-FR" sz="2400" cap="none" dirty="0" smtClean="0">
                <a:solidFill>
                  <a:srgbClr val="575F6D"/>
                </a:solidFill>
              </a:rPr>
              <a:t>ELEMENTS DE REMUNERATION CUMULABLES AVEC L’IFSE ET LE CIA</a:t>
            </a:r>
            <a:endParaRPr sz="2400" cap="small" dirty="0">
              <a:solidFill>
                <a:srgbClr val="575F6D"/>
              </a:solidFill>
            </a:endParaRPr>
          </a:p>
        </p:txBody>
      </p:sp>
      <p:sp>
        <p:nvSpPr>
          <p:cNvPr id="215" name="Shape 215"/>
          <p:cNvSpPr>
            <a:spLocks noGrp="1"/>
          </p:cNvSpPr>
          <p:nvPr>
            <p:ph sz="quarter" idx="1"/>
          </p:nvPr>
        </p:nvSpPr>
        <p:spPr>
          <a:xfrm>
            <a:off x="457200" y="1600200"/>
            <a:ext cx="7467600" cy="4873625"/>
          </a:xfrm>
          <a:prstGeom prst="rect">
            <a:avLst/>
          </a:prstGeom>
        </p:spPr>
        <p:txBody>
          <a:bodyPr lIns="0" tIns="0" rIns="0" bIns="0">
            <a:normAutofit/>
          </a:bodyPr>
          <a:lstStyle/>
          <a:p>
            <a:pPr marL="147902" lvl="0" indent="-147902">
              <a:lnSpc>
                <a:spcPct val="110000"/>
              </a:lnSpc>
              <a:buFont typeface="Courier New"/>
              <a:buChar char="o"/>
              <a:defRPr sz="1800"/>
            </a:pPr>
            <a:r>
              <a:rPr sz="1300" dirty="0"/>
              <a:t>En </a:t>
            </a:r>
            <a:r>
              <a:rPr sz="1300" dirty="0" err="1"/>
              <a:t>revanche</a:t>
            </a:r>
            <a:r>
              <a:rPr sz="1300" dirty="0"/>
              <a:t>, le  RIFSEEP </a:t>
            </a:r>
            <a:r>
              <a:rPr sz="1300" dirty="0" err="1"/>
              <a:t>est</a:t>
            </a:r>
            <a:r>
              <a:rPr sz="1300" dirty="0"/>
              <a:t>  </a:t>
            </a:r>
            <a:r>
              <a:rPr sz="1300" dirty="0" err="1"/>
              <a:t>cumulable</a:t>
            </a:r>
            <a:r>
              <a:rPr sz="1300" dirty="0"/>
              <a:t>, par  nature, avec  </a:t>
            </a:r>
            <a:r>
              <a:rPr sz="1300" i="1" dirty="0"/>
              <a:t>:</a:t>
            </a:r>
          </a:p>
          <a:p>
            <a:pPr lvl="0">
              <a:lnSpc>
                <a:spcPct val="110000"/>
              </a:lnSpc>
              <a:buFont typeface="Courier New"/>
              <a:buChar char="o"/>
              <a:defRPr sz="1800"/>
            </a:pPr>
            <a:endParaRPr sz="1300" i="1" dirty="0"/>
          </a:p>
          <a:p>
            <a:pPr lvl="0" algn="ctr">
              <a:lnSpc>
                <a:spcPct val="110000"/>
              </a:lnSpc>
              <a:buSzTx/>
              <a:buNone/>
              <a:defRPr sz="1800"/>
            </a:pPr>
            <a:r>
              <a:rPr sz="1300" i="1" dirty="0" err="1"/>
              <a:t>L'indemnisation</a:t>
            </a:r>
            <a:r>
              <a:rPr sz="1300" i="1" dirty="0"/>
              <a:t> des </a:t>
            </a:r>
            <a:r>
              <a:rPr sz="1300" i="1" dirty="0" err="1"/>
              <a:t>dépenses</a:t>
            </a:r>
            <a:r>
              <a:rPr sz="1300" i="1" dirty="0"/>
              <a:t> </a:t>
            </a:r>
            <a:r>
              <a:rPr sz="1300" i="1" dirty="0" err="1"/>
              <a:t>engagées</a:t>
            </a:r>
            <a:r>
              <a:rPr sz="1300" i="1" dirty="0"/>
              <a:t> au </a:t>
            </a:r>
            <a:r>
              <a:rPr sz="1300" i="1" dirty="0" err="1"/>
              <a:t>titre</a:t>
            </a:r>
            <a:r>
              <a:rPr sz="1300" i="1" dirty="0"/>
              <a:t> des </a:t>
            </a:r>
            <a:r>
              <a:rPr sz="1300" i="1" dirty="0" err="1"/>
              <a:t>fonctions</a:t>
            </a:r>
            <a:r>
              <a:rPr sz="1300" i="1" dirty="0"/>
              <a:t> </a:t>
            </a:r>
            <a:r>
              <a:rPr sz="1300" i="1" dirty="0" err="1"/>
              <a:t>exercées</a:t>
            </a:r>
            <a:r>
              <a:rPr sz="1300" i="1" dirty="0"/>
              <a:t> (</a:t>
            </a:r>
            <a:r>
              <a:rPr sz="1300" i="1" dirty="0" err="1"/>
              <a:t>frais</a:t>
            </a:r>
            <a:r>
              <a:rPr sz="1300" i="1" dirty="0"/>
              <a:t> de  </a:t>
            </a:r>
            <a:r>
              <a:rPr sz="1300" i="1" dirty="0" err="1"/>
              <a:t>déplacement</a:t>
            </a:r>
            <a:r>
              <a:rPr sz="1300" i="1" dirty="0"/>
              <a:t>, etc.) ; </a:t>
            </a:r>
          </a:p>
          <a:p>
            <a:pPr lvl="0" algn="ctr">
              <a:lnSpc>
                <a:spcPct val="110000"/>
              </a:lnSpc>
              <a:buSzTx/>
              <a:buNone/>
              <a:defRPr sz="1800"/>
            </a:pPr>
            <a:endParaRPr sz="1300" i="1" dirty="0"/>
          </a:p>
          <a:p>
            <a:pPr lvl="0" algn="ctr">
              <a:lnSpc>
                <a:spcPct val="110000"/>
              </a:lnSpc>
              <a:buSzTx/>
              <a:buNone/>
              <a:defRPr sz="1800"/>
            </a:pPr>
            <a:r>
              <a:rPr sz="1300" i="1" dirty="0"/>
              <a:t>Les </a:t>
            </a:r>
            <a:r>
              <a:rPr sz="1300" i="1" dirty="0" err="1"/>
              <a:t>dispositifs</a:t>
            </a:r>
            <a:r>
              <a:rPr sz="1300" i="1" dirty="0"/>
              <a:t> </a:t>
            </a:r>
            <a:r>
              <a:rPr sz="1300" i="1" dirty="0" err="1"/>
              <a:t>d'intéressement</a:t>
            </a:r>
            <a:r>
              <a:rPr sz="1300" i="1" dirty="0"/>
              <a:t> </a:t>
            </a:r>
            <a:r>
              <a:rPr sz="1300" i="1" dirty="0" err="1"/>
              <a:t>collectif</a:t>
            </a:r>
            <a:r>
              <a:rPr sz="1300" i="1" dirty="0"/>
              <a:t>; </a:t>
            </a:r>
          </a:p>
          <a:p>
            <a:pPr lvl="0" algn="ctr">
              <a:lnSpc>
                <a:spcPct val="110000"/>
              </a:lnSpc>
              <a:buSzTx/>
              <a:buNone/>
              <a:defRPr sz="1800"/>
            </a:pPr>
            <a:endParaRPr sz="1300" i="1" dirty="0"/>
          </a:p>
          <a:p>
            <a:pPr lvl="0" algn="ctr">
              <a:lnSpc>
                <a:spcPct val="110000"/>
              </a:lnSpc>
              <a:buSzTx/>
              <a:buNone/>
              <a:defRPr sz="1800"/>
            </a:pPr>
            <a:r>
              <a:rPr sz="1300" i="1" dirty="0"/>
              <a:t>Les </a:t>
            </a:r>
            <a:r>
              <a:rPr sz="1300" i="1" dirty="0" err="1"/>
              <a:t>dispositifs</a:t>
            </a:r>
            <a:r>
              <a:rPr sz="1300" i="1" dirty="0"/>
              <a:t> </a:t>
            </a:r>
            <a:r>
              <a:rPr sz="1300" i="1" dirty="0" err="1"/>
              <a:t>compensant</a:t>
            </a:r>
            <a:r>
              <a:rPr sz="1300" i="1" dirty="0"/>
              <a:t> les </a:t>
            </a:r>
            <a:r>
              <a:rPr sz="1300" i="1" dirty="0" err="1"/>
              <a:t>pertes</a:t>
            </a:r>
            <a:r>
              <a:rPr sz="1300" i="1" dirty="0"/>
              <a:t>  de </a:t>
            </a:r>
            <a:r>
              <a:rPr sz="1300" i="1" dirty="0" err="1"/>
              <a:t>pouvoir</a:t>
            </a:r>
            <a:r>
              <a:rPr sz="1300" i="1" dirty="0"/>
              <a:t> </a:t>
            </a:r>
            <a:r>
              <a:rPr sz="1300" i="1" dirty="0" err="1"/>
              <a:t>d'achat</a:t>
            </a:r>
            <a:r>
              <a:rPr sz="1300" i="1" dirty="0"/>
              <a:t>  (</a:t>
            </a:r>
            <a:r>
              <a:rPr sz="1300" i="1" dirty="0" err="1"/>
              <a:t>Gipa</a:t>
            </a:r>
            <a:r>
              <a:rPr sz="1300" i="1" dirty="0"/>
              <a:t>, etc.) ; </a:t>
            </a:r>
          </a:p>
          <a:p>
            <a:pPr lvl="0" algn="ctr">
              <a:lnSpc>
                <a:spcPct val="110000"/>
              </a:lnSpc>
              <a:buSzTx/>
              <a:buNone/>
              <a:defRPr sz="1800"/>
            </a:pPr>
            <a:endParaRPr sz="1300" i="1" dirty="0"/>
          </a:p>
          <a:p>
            <a:pPr lvl="0" algn="ctr">
              <a:lnSpc>
                <a:spcPct val="110000"/>
              </a:lnSpc>
              <a:buSzTx/>
              <a:buNone/>
              <a:defRPr sz="1800"/>
            </a:pPr>
            <a:r>
              <a:rPr sz="1300" i="1" dirty="0"/>
              <a:t>Les </a:t>
            </a:r>
            <a:r>
              <a:rPr sz="1300" i="1" dirty="0" err="1"/>
              <a:t>sujétions</a:t>
            </a:r>
            <a:r>
              <a:rPr sz="1300" i="1" dirty="0"/>
              <a:t>  </a:t>
            </a:r>
            <a:r>
              <a:rPr sz="1300" i="1" dirty="0" err="1"/>
              <a:t>ponctuelles</a:t>
            </a:r>
            <a:r>
              <a:rPr sz="1300" i="1" dirty="0"/>
              <a:t> </a:t>
            </a:r>
            <a:r>
              <a:rPr sz="1300" i="1" dirty="0" err="1"/>
              <a:t>directement</a:t>
            </a:r>
            <a:r>
              <a:rPr sz="1300" i="1" dirty="0"/>
              <a:t>  </a:t>
            </a:r>
            <a:r>
              <a:rPr sz="1300" i="1" dirty="0" err="1"/>
              <a:t>liées</a:t>
            </a:r>
            <a:r>
              <a:rPr sz="1300" i="1" dirty="0"/>
              <a:t> à  la </a:t>
            </a:r>
            <a:r>
              <a:rPr sz="1300" i="1" dirty="0" err="1"/>
              <a:t>durée</a:t>
            </a:r>
            <a:r>
              <a:rPr sz="1300" i="1" dirty="0"/>
              <a:t> du travail (</a:t>
            </a:r>
            <a:r>
              <a:rPr sz="1300" i="1" dirty="0" err="1"/>
              <a:t>heures</a:t>
            </a:r>
            <a:r>
              <a:rPr sz="1300" i="1" dirty="0"/>
              <a:t> </a:t>
            </a:r>
            <a:r>
              <a:rPr sz="1300" i="1" dirty="0" err="1"/>
              <a:t>supplémentaires</a:t>
            </a:r>
            <a:r>
              <a:rPr sz="1300" i="1" dirty="0"/>
              <a:t>, </a:t>
            </a:r>
            <a:r>
              <a:rPr sz="1300" i="1" dirty="0" err="1" smtClean="0"/>
              <a:t>astreintes</a:t>
            </a:r>
            <a:r>
              <a:rPr lang="fr-FR" sz="1300" i="1" dirty="0" smtClean="0"/>
              <a:t> …).</a:t>
            </a:r>
            <a:endParaRPr sz="1300" i="1" dirty="0"/>
          </a:p>
        </p:txBody>
      </p:sp>
      <p:sp>
        <p:nvSpPr>
          <p:cNvPr id="216" name="Shape 216"/>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30</a:t>
            </a:fld>
            <a:endParaRPr sz="1400" b="1" dirty="0">
              <a:solidFill>
                <a:srgbClr val="FFFFFF"/>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hape 214"/>
          <p:cNvSpPr>
            <a:spLocks noGrp="1"/>
          </p:cNvSpPr>
          <p:nvPr>
            <p:ph type="title"/>
          </p:nvPr>
        </p:nvSpPr>
        <p:spPr>
          <a:xfrm>
            <a:off x="457200" y="274638"/>
            <a:ext cx="7467600" cy="1143001"/>
          </a:xfrm>
          <a:prstGeom prst="rect">
            <a:avLst/>
          </a:prstGeom>
        </p:spPr>
        <p:txBody>
          <a:bodyPr>
            <a:normAutofit/>
          </a:bodyPr>
          <a:lstStyle>
            <a:lvl1pPr algn="ctr">
              <a:defRPr sz="2800"/>
            </a:lvl1pPr>
          </a:lstStyle>
          <a:p>
            <a:pPr lvl="0">
              <a:defRPr sz="1800" cap="none">
                <a:solidFill>
                  <a:srgbClr val="000000"/>
                </a:solidFill>
              </a:defRPr>
            </a:pPr>
            <a:r>
              <a:rPr lang="fr-FR" sz="2400" cap="none" dirty="0" smtClean="0">
                <a:solidFill>
                  <a:srgbClr val="575F6D"/>
                </a:solidFill>
              </a:rPr>
              <a:t>LE CUMUL AVEC LA </a:t>
            </a:r>
            <a:r>
              <a:rPr lang="fr-FR" sz="2400" cap="small" dirty="0" err="1" smtClean="0">
                <a:solidFill>
                  <a:srgbClr val="575F6D"/>
                </a:solidFill>
              </a:rPr>
              <a:t>nbi</a:t>
            </a:r>
            <a:endParaRPr sz="2400" cap="small" dirty="0">
              <a:solidFill>
                <a:srgbClr val="575F6D"/>
              </a:solidFill>
            </a:endParaRPr>
          </a:p>
        </p:txBody>
      </p:sp>
      <p:sp>
        <p:nvSpPr>
          <p:cNvPr id="215" name="Shape 215"/>
          <p:cNvSpPr>
            <a:spLocks noGrp="1"/>
          </p:cNvSpPr>
          <p:nvPr>
            <p:ph sz="quarter" idx="1"/>
          </p:nvPr>
        </p:nvSpPr>
        <p:spPr>
          <a:xfrm>
            <a:off x="457200" y="1600200"/>
            <a:ext cx="7467600" cy="4873625"/>
          </a:xfrm>
          <a:prstGeom prst="rect">
            <a:avLst/>
          </a:prstGeom>
        </p:spPr>
        <p:txBody>
          <a:bodyPr lIns="0" tIns="0" rIns="0" bIns="0">
            <a:normAutofit/>
          </a:bodyPr>
          <a:lstStyle/>
          <a:p>
            <a:pPr marL="147902" lvl="0" indent="-147902" algn="just">
              <a:lnSpc>
                <a:spcPct val="110000"/>
              </a:lnSpc>
              <a:buFont typeface="Courier New"/>
              <a:buChar char="o"/>
              <a:defRPr sz="1800"/>
            </a:pPr>
            <a:r>
              <a:rPr lang="fr-FR" sz="1400" dirty="0" smtClean="0"/>
              <a:t>En l’état actuel du droit, rien ne s’oppose au cumul de la NBI avec le RIFSEEP</a:t>
            </a:r>
          </a:p>
          <a:p>
            <a:pPr marL="147902" lvl="0" indent="-147902" algn="just">
              <a:lnSpc>
                <a:spcPct val="110000"/>
              </a:lnSpc>
              <a:buFont typeface="Courier New"/>
              <a:buChar char="o"/>
              <a:defRPr sz="1800"/>
            </a:pPr>
            <a:endParaRPr lang="fr-FR" sz="1400" dirty="0" smtClean="0"/>
          </a:p>
          <a:p>
            <a:pPr marL="147902" lvl="0" indent="-147902" algn="just">
              <a:lnSpc>
                <a:spcPct val="110000"/>
              </a:lnSpc>
              <a:buFont typeface="Courier New"/>
              <a:buChar char="o"/>
              <a:defRPr sz="1800"/>
            </a:pPr>
            <a:r>
              <a:rPr lang="fr-FR" sz="1400" dirty="0" smtClean="0"/>
              <a:t>En effet, la NBI est un élément de rémunération encadré par des dispositions spécifiques et n’est pas considérée comme du régime indemnitaire. Son versement n’est pas subordonné à une délibération</a:t>
            </a:r>
          </a:p>
          <a:p>
            <a:pPr marL="147902" lvl="0" indent="-147902" algn="just">
              <a:lnSpc>
                <a:spcPct val="110000"/>
              </a:lnSpc>
              <a:buFont typeface="Courier New"/>
              <a:buChar char="o"/>
              <a:defRPr sz="1800"/>
            </a:pPr>
            <a:endParaRPr lang="fr-FR" sz="1400" dirty="0" smtClean="0"/>
          </a:p>
          <a:p>
            <a:pPr marL="147902" lvl="0" indent="-147902" algn="just">
              <a:lnSpc>
                <a:spcPct val="110000"/>
              </a:lnSpc>
              <a:buFont typeface="Courier New"/>
              <a:buChar char="o"/>
              <a:defRPr sz="1800"/>
            </a:pPr>
            <a:r>
              <a:rPr lang="fr-FR" sz="1400" dirty="0" smtClean="0"/>
              <a:t>Une circulaire du 14 avril 2009 de la DGAFP relative à la PFR précisait toutefois que la NBI avait vocation à être intégrée dans la part de la PFR liée aux fonctions : </a:t>
            </a:r>
            <a:r>
              <a:rPr lang="fr-FR" sz="1400" i="1" dirty="0" smtClean="0"/>
              <a:t>« Le cumul avec la NBI est possible tout en considérant que la NBI a vocation à être intégrée dans la part liée aux fonctions exercées. Le plafond de la PFR a été fixé en intégrant cet objectif »</a:t>
            </a:r>
          </a:p>
          <a:p>
            <a:pPr marL="147902" lvl="0" indent="-147902" algn="just">
              <a:lnSpc>
                <a:spcPct val="110000"/>
              </a:lnSpc>
              <a:buFont typeface="Courier New"/>
              <a:buChar char="o"/>
              <a:defRPr sz="1800"/>
            </a:pPr>
            <a:r>
              <a:rPr lang="fr-FR" sz="1400" b="1" dirty="0" smtClean="0"/>
              <a:t>Il convient d’attendre la modification éventuelle des textes pour se prononcer, le RIFSEEP ressemblant fortement dans sa structure à la PFR. Cette interrogation ne vaut cependant que pour l’avenir : en l’état actuel du droit, un agent remplissant les conditions pour toucher la NBI ne peut se la voir refuser à ce titre</a:t>
            </a:r>
            <a:endParaRPr sz="1400" i="1" dirty="0"/>
          </a:p>
        </p:txBody>
      </p:sp>
      <p:sp>
        <p:nvSpPr>
          <p:cNvPr id="216" name="Shape 216"/>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31</a:t>
            </a:fld>
            <a:endParaRPr sz="1400" b="1" dirty="0">
              <a:solidFill>
                <a:srgbClr val="FFFFFF"/>
              </a:solidFill>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a:solidFill>
                  <a:srgbClr val="575F6D"/>
                </a:solidFill>
              </a:rPr>
              <a:t>LES GARANTIES INDEMNITAIRES LORS DU PASSAGE AU RIFSEEP</a:t>
            </a:r>
          </a:p>
        </p:txBody>
      </p:sp>
      <p:sp>
        <p:nvSpPr>
          <p:cNvPr id="219" name="Shape 219"/>
          <p:cNvSpPr>
            <a:spLocks noGrp="1"/>
          </p:cNvSpPr>
          <p:nvPr>
            <p:ph sz="quarter" idx="1"/>
          </p:nvPr>
        </p:nvSpPr>
        <p:spPr>
          <a:xfrm>
            <a:off x="457200" y="1600200"/>
            <a:ext cx="7467600" cy="4873625"/>
          </a:xfrm>
          <a:prstGeom prst="rect">
            <a:avLst/>
          </a:prstGeom>
        </p:spPr>
        <p:txBody>
          <a:bodyPr lIns="0" tIns="0" rIns="0" bIns="0">
            <a:normAutofit/>
          </a:bodyPr>
          <a:lstStyle/>
          <a:p>
            <a:pPr marL="143465" lvl="0" indent="-143465" algn="just" defTabSz="886968">
              <a:lnSpc>
                <a:spcPct val="110000"/>
              </a:lnSpc>
              <a:spcBef>
                <a:spcPts val="500"/>
              </a:spcBef>
              <a:buFont typeface="Courier New"/>
              <a:buChar char="o"/>
              <a:defRPr sz="1800"/>
            </a:pPr>
            <a:r>
              <a:rPr sz="1261" dirty="0"/>
              <a:t>Le </a:t>
            </a:r>
            <a:r>
              <a:rPr sz="1261" dirty="0" err="1"/>
              <a:t>décret</a:t>
            </a:r>
            <a:r>
              <a:rPr sz="1261" dirty="0"/>
              <a:t>  du 20  </a:t>
            </a:r>
            <a:r>
              <a:rPr sz="1261" dirty="0" err="1"/>
              <a:t>mai</a:t>
            </a:r>
            <a:r>
              <a:rPr sz="1261" dirty="0"/>
              <a:t> 2014  </a:t>
            </a:r>
            <a:r>
              <a:rPr sz="1261" dirty="0" err="1"/>
              <a:t>garantit</a:t>
            </a:r>
            <a:r>
              <a:rPr sz="1261" dirty="0"/>
              <a:t> aux  agents le  </a:t>
            </a:r>
            <a:r>
              <a:rPr sz="1261" dirty="0" err="1"/>
              <a:t>maintien</a:t>
            </a:r>
            <a:r>
              <a:rPr sz="1261" dirty="0"/>
              <a:t> de </a:t>
            </a:r>
            <a:r>
              <a:rPr sz="1261" dirty="0" err="1"/>
              <a:t>leur</a:t>
            </a:r>
            <a:r>
              <a:rPr sz="1261" dirty="0"/>
              <a:t> </a:t>
            </a:r>
            <a:r>
              <a:rPr sz="1261" dirty="0" err="1"/>
              <a:t>niveau</a:t>
            </a:r>
            <a:r>
              <a:rPr sz="1261" dirty="0"/>
              <a:t> </a:t>
            </a:r>
            <a:r>
              <a:rPr sz="1261" dirty="0" err="1"/>
              <a:t>indemnitaire</a:t>
            </a:r>
            <a:r>
              <a:rPr sz="1261" dirty="0"/>
              <a:t> </a:t>
            </a:r>
            <a:r>
              <a:rPr sz="1261" dirty="0" err="1"/>
              <a:t>mensuel</a:t>
            </a:r>
            <a:r>
              <a:rPr sz="1261" dirty="0"/>
              <a:t>  </a:t>
            </a:r>
            <a:r>
              <a:rPr sz="1261" dirty="0" err="1"/>
              <a:t>perçu</a:t>
            </a:r>
            <a:r>
              <a:rPr sz="1261" dirty="0"/>
              <a:t> </a:t>
            </a:r>
            <a:r>
              <a:rPr sz="1261" dirty="0" err="1"/>
              <a:t>avant</a:t>
            </a:r>
            <a:r>
              <a:rPr sz="1261" dirty="0"/>
              <a:t> le passage au  RIFSEEP. Les  agents ne </a:t>
            </a:r>
            <a:r>
              <a:rPr sz="1261" dirty="0" err="1"/>
              <a:t>verront</a:t>
            </a:r>
            <a:r>
              <a:rPr sz="1261" dirty="0"/>
              <a:t>  </a:t>
            </a:r>
            <a:r>
              <a:rPr sz="1261" dirty="0" err="1"/>
              <a:t>donc</a:t>
            </a:r>
            <a:r>
              <a:rPr sz="1261" dirty="0"/>
              <a:t> pas </a:t>
            </a:r>
            <a:r>
              <a:rPr sz="1261" dirty="0" err="1"/>
              <a:t>leur</a:t>
            </a:r>
            <a:r>
              <a:rPr sz="1261" dirty="0"/>
              <a:t> régime  </a:t>
            </a:r>
            <a:r>
              <a:rPr sz="1261" dirty="0" err="1"/>
              <a:t>indemnitaire</a:t>
            </a:r>
            <a:r>
              <a:rPr sz="1261" dirty="0"/>
              <a:t> </a:t>
            </a:r>
            <a:r>
              <a:rPr sz="1261" dirty="0" err="1"/>
              <a:t>diminuer</a:t>
            </a:r>
            <a:r>
              <a:rPr sz="1261" dirty="0"/>
              <a:t>  du fait  de la  bascule au RIFSEEP</a:t>
            </a:r>
          </a:p>
          <a:p>
            <a:pPr marL="264858" lvl="0" indent="-264858" algn="just" defTabSz="886968">
              <a:lnSpc>
                <a:spcPct val="110000"/>
              </a:lnSpc>
              <a:spcBef>
                <a:spcPts val="500"/>
              </a:spcBef>
              <a:buFont typeface="Courier New"/>
              <a:buChar char="o"/>
              <a:defRPr sz="1800"/>
            </a:pPr>
            <a:endParaRPr sz="1261" dirty="0"/>
          </a:p>
          <a:p>
            <a:pPr marL="143465" lvl="0" indent="-143465" algn="just" defTabSz="886968">
              <a:lnSpc>
                <a:spcPct val="110000"/>
              </a:lnSpc>
              <a:spcBef>
                <a:spcPts val="500"/>
              </a:spcBef>
              <a:buFont typeface="Courier New"/>
              <a:buChar char="o"/>
              <a:defRPr sz="1800"/>
            </a:pPr>
            <a:r>
              <a:rPr sz="1261" dirty="0"/>
              <a:t>À </a:t>
            </a:r>
            <a:r>
              <a:rPr sz="1261" dirty="0" err="1"/>
              <a:t>l'occasion</a:t>
            </a:r>
            <a:r>
              <a:rPr sz="1261" dirty="0"/>
              <a:t> du passage  au RIFSEEP,  le </a:t>
            </a:r>
            <a:r>
              <a:rPr sz="1261" dirty="0" err="1"/>
              <a:t>montant</a:t>
            </a:r>
            <a:r>
              <a:rPr sz="1261" dirty="0"/>
              <a:t>  </a:t>
            </a:r>
            <a:r>
              <a:rPr sz="1261" dirty="0" err="1"/>
              <a:t>indemnitaire</a:t>
            </a:r>
            <a:r>
              <a:rPr sz="1261" dirty="0"/>
              <a:t> </a:t>
            </a:r>
            <a:r>
              <a:rPr sz="1261" dirty="0" err="1"/>
              <a:t>mensuel</a:t>
            </a:r>
            <a:r>
              <a:rPr sz="1261" dirty="0"/>
              <a:t>  </a:t>
            </a:r>
            <a:r>
              <a:rPr sz="1261" dirty="0" err="1"/>
              <a:t>perçu</a:t>
            </a:r>
            <a:r>
              <a:rPr sz="1261" dirty="0"/>
              <a:t> par  </a:t>
            </a:r>
            <a:r>
              <a:rPr sz="1261" dirty="0" err="1"/>
              <a:t>l'agent</a:t>
            </a:r>
            <a:r>
              <a:rPr sz="1261" dirty="0"/>
              <a:t> au </a:t>
            </a:r>
            <a:r>
              <a:rPr sz="1261" dirty="0" err="1"/>
              <a:t>titre</a:t>
            </a:r>
            <a:r>
              <a:rPr sz="1261" dirty="0"/>
              <a:t> du  </a:t>
            </a:r>
            <a:r>
              <a:rPr sz="1261" dirty="0" err="1"/>
              <a:t>ou</a:t>
            </a:r>
            <a:r>
              <a:rPr sz="1261" dirty="0"/>
              <a:t> des régimes </a:t>
            </a:r>
            <a:r>
              <a:rPr sz="1261" dirty="0" err="1"/>
              <a:t>indemnitaires</a:t>
            </a:r>
            <a:r>
              <a:rPr sz="1261" dirty="0"/>
              <a:t> </a:t>
            </a:r>
            <a:r>
              <a:rPr sz="1261" dirty="0" err="1"/>
              <a:t>liés</a:t>
            </a:r>
            <a:r>
              <a:rPr sz="1261" dirty="0"/>
              <a:t> aux  </a:t>
            </a:r>
            <a:r>
              <a:rPr sz="1261" dirty="0" err="1"/>
              <a:t>fonctions</a:t>
            </a:r>
            <a:r>
              <a:rPr sz="1261" dirty="0"/>
              <a:t> </a:t>
            </a:r>
            <a:r>
              <a:rPr sz="1261" dirty="0" err="1"/>
              <a:t>exercées</a:t>
            </a:r>
            <a:r>
              <a:rPr sz="1261" dirty="0"/>
              <a:t> </a:t>
            </a:r>
            <a:r>
              <a:rPr sz="1261" dirty="0" err="1"/>
              <a:t>ou</a:t>
            </a:r>
            <a:r>
              <a:rPr sz="1261" dirty="0"/>
              <a:t> au grade </a:t>
            </a:r>
            <a:r>
              <a:rPr sz="1261" dirty="0" err="1"/>
              <a:t>détenu</a:t>
            </a:r>
            <a:r>
              <a:rPr sz="1261" dirty="0"/>
              <a:t> et, le  </a:t>
            </a:r>
            <a:r>
              <a:rPr sz="1261" dirty="0" err="1"/>
              <a:t>cas</a:t>
            </a:r>
            <a:r>
              <a:rPr sz="1261" dirty="0"/>
              <a:t> </a:t>
            </a:r>
            <a:r>
              <a:rPr sz="1261" dirty="0" err="1"/>
              <a:t>échéant</a:t>
            </a:r>
            <a:r>
              <a:rPr sz="1261" dirty="0"/>
              <a:t>, aux </a:t>
            </a:r>
            <a:r>
              <a:rPr sz="1261" dirty="0" err="1"/>
              <a:t>résultats</a:t>
            </a:r>
            <a:r>
              <a:rPr sz="1261" dirty="0"/>
              <a:t>, sera </a:t>
            </a:r>
            <a:r>
              <a:rPr sz="1261" dirty="0" err="1"/>
              <a:t>conservé</a:t>
            </a:r>
            <a:r>
              <a:rPr sz="1261" dirty="0"/>
              <a:t> au </a:t>
            </a:r>
            <a:r>
              <a:rPr sz="1261" dirty="0" err="1"/>
              <a:t>titre</a:t>
            </a:r>
            <a:r>
              <a:rPr sz="1261" dirty="0"/>
              <a:t> de I'IFSE</a:t>
            </a:r>
          </a:p>
          <a:p>
            <a:pPr marL="143465" lvl="0" indent="-143465" defTabSz="886968">
              <a:lnSpc>
                <a:spcPct val="110000"/>
              </a:lnSpc>
              <a:spcBef>
                <a:spcPts val="500"/>
              </a:spcBef>
              <a:buFont typeface="Courier New"/>
              <a:buChar char="o"/>
              <a:defRPr sz="1800"/>
            </a:pPr>
            <a:r>
              <a:rPr sz="1261" dirty="0" err="1"/>
              <a:t>Sont</a:t>
            </a:r>
            <a:r>
              <a:rPr sz="1261" dirty="0"/>
              <a:t> </a:t>
            </a:r>
            <a:r>
              <a:rPr sz="1261" dirty="0" err="1"/>
              <a:t>exclus</a:t>
            </a:r>
            <a:r>
              <a:rPr sz="1261" dirty="0"/>
              <a:t>  du </a:t>
            </a:r>
            <a:r>
              <a:rPr sz="1261" dirty="0" err="1"/>
              <a:t>calcul</a:t>
            </a:r>
            <a:r>
              <a:rPr sz="1261" dirty="0"/>
              <a:t> pour </a:t>
            </a:r>
            <a:r>
              <a:rPr sz="1261" dirty="0" err="1"/>
              <a:t>déterminer</a:t>
            </a:r>
            <a:r>
              <a:rPr sz="1261" dirty="0"/>
              <a:t> </a:t>
            </a:r>
            <a:r>
              <a:rPr sz="1261" dirty="0" err="1"/>
              <a:t>cette</a:t>
            </a:r>
            <a:r>
              <a:rPr sz="1261" dirty="0"/>
              <a:t> </a:t>
            </a:r>
            <a:r>
              <a:rPr sz="1261" dirty="0" err="1"/>
              <a:t>garantie</a:t>
            </a:r>
            <a:r>
              <a:rPr sz="1261" dirty="0"/>
              <a:t>  </a:t>
            </a:r>
            <a:r>
              <a:rPr sz="1261" dirty="0" err="1"/>
              <a:t>indemnitaire</a:t>
            </a:r>
            <a:r>
              <a:rPr sz="1261" dirty="0"/>
              <a:t> (</a:t>
            </a:r>
            <a:r>
              <a:rPr sz="1261" dirty="0" err="1"/>
              <a:t>circulaire</a:t>
            </a:r>
            <a:r>
              <a:rPr sz="1261" dirty="0"/>
              <a:t> du 5 </a:t>
            </a:r>
            <a:r>
              <a:rPr sz="1261" dirty="0" err="1"/>
              <a:t>décembre</a:t>
            </a:r>
            <a:r>
              <a:rPr sz="1261" dirty="0"/>
              <a:t> 2014) : </a:t>
            </a:r>
          </a:p>
          <a:p>
            <a:pPr marL="264858" lvl="0" indent="-264858" algn="ctr" defTabSz="886968">
              <a:lnSpc>
                <a:spcPct val="110000"/>
              </a:lnSpc>
              <a:spcBef>
                <a:spcPts val="500"/>
              </a:spcBef>
              <a:buSzTx/>
              <a:buNone/>
              <a:defRPr sz="1800"/>
            </a:pPr>
            <a:r>
              <a:rPr sz="1261" i="1" dirty="0"/>
              <a:t>La </a:t>
            </a:r>
            <a:r>
              <a:rPr sz="1261" i="1" dirty="0" err="1"/>
              <a:t>Gipa</a:t>
            </a:r>
            <a:r>
              <a:rPr sz="1261" i="1" dirty="0"/>
              <a:t> et  les </a:t>
            </a:r>
            <a:r>
              <a:rPr sz="1261" i="1" dirty="0" err="1"/>
              <a:t>indemnités</a:t>
            </a:r>
            <a:r>
              <a:rPr sz="1261" i="1" dirty="0"/>
              <a:t>  </a:t>
            </a:r>
            <a:r>
              <a:rPr sz="1261" i="1" dirty="0" err="1"/>
              <a:t>compensatrices</a:t>
            </a:r>
            <a:r>
              <a:rPr sz="1261" i="1" dirty="0"/>
              <a:t> </a:t>
            </a:r>
            <a:r>
              <a:rPr sz="1261" i="1" dirty="0" err="1"/>
              <a:t>ou</a:t>
            </a:r>
            <a:r>
              <a:rPr sz="1261" i="1" dirty="0"/>
              <a:t>  </a:t>
            </a:r>
            <a:r>
              <a:rPr sz="1261" i="1" dirty="0" err="1"/>
              <a:t>différentielles</a:t>
            </a:r>
            <a:r>
              <a:rPr sz="1261" i="1" dirty="0"/>
              <a:t> ; </a:t>
            </a:r>
          </a:p>
          <a:p>
            <a:pPr marL="264858" lvl="0" indent="-264858" algn="ctr" defTabSz="886968">
              <a:lnSpc>
                <a:spcPct val="110000"/>
              </a:lnSpc>
              <a:spcBef>
                <a:spcPts val="500"/>
              </a:spcBef>
              <a:buSzTx/>
              <a:buNone/>
              <a:defRPr sz="1800"/>
            </a:pPr>
            <a:r>
              <a:rPr sz="1261" i="1" dirty="0" err="1"/>
              <a:t>L'indemnité</a:t>
            </a:r>
            <a:r>
              <a:rPr sz="1261" i="1" dirty="0"/>
              <a:t> de </a:t>
            </a:r>
            <a:r>
              <a:rPr sz="1261" i="1" dirty="0" err="1"/>
              <a:t>résidence</a:t>
            </a:r>
            <a:r>
              <a:rPr sz="1261" i="1" dirty="0"/>
              <a:t> et le </a:t>
            </a:r>
            <a:r>
              <a:rPr sz="1261" i="1" dirty="0" err="1"/>
              <a:t>supplément</a:t>
            </a:r>
            <a:r>
              <a:rPr sz="1261" i="1" dirty="0"/>
              <a:t> familial de </a:t>
            </a:r>
            <a:r>
              <a:rPr sz="1261" i="1" dirty="0" err="1"/>
              <a:t>traitement</a:t>
            </a:r>
            <a:r>
              <a:rPr sz="1261" i="1" dirty="0"/>
              <a:t>; </a:t>
            </a:r>
          </a:p>
          <a:p>
            <a:pPr marL="264858" lvl="0" indent="-264858" algn="ctr" defTabSz="886968">
              <a:lnSpc>
                <a:spcPct val="110000"/>
              </a:lnSpc>
              <a:spcBef>
                <a:spcPts val="500"/>
              </a:spcBef>
              <a:buSzTx/>
              <a:buNone/>
              <a:defRPr sz="1800"/>
            </a:pPr>
            <a:r>
              <a:rPr sz="1261" i="1" dirty="0"/>
              <a:t>Les </a:t>
            </a:r>
            <a:r>
              <a:rPr sz="1261" i="1" dirty="0" err="1"/>
              <a:t>remboursements</a:t>
            </a:r>
            <a:r>
              <a:rPr sz="1261" i="1" dirty="0"/>
              <a:t> de  </a:t>
            </a:r>
            <a:r>
              <a:rPr sz="1261" i="1" dirty="0" err="1"/>
              <a:t>frais</a:t>
            </a:r>
            <a:r>
              <a:rPr sz="1261" i="1" dirty="0"/>
              <a:t> et les </a:t>
            </a:r>
            <a:r>
              <a:rPr sz="1261" i="1" dirty="0" err="1"/>
              <a:t>indemnités</a:t>
            </a:r>
            <a:r>
              <a:rPr sz="1261" i="1" dirty="0"/>
              <a:t>  </a:t>
            </a:r>
            <a:r>
              <a:rPr sz="1261" i="1" dirty="0" err="1"/>
              <a:t>d'enseignement</a:t>
            </a:r>
            <a:r>
              <a:rPr sz="1261" i="1" dirty="0"/>
              <a:t> </a:t>
            </a:r>
            <a:r>
              <a:rPr sz="1261" i="1" dirty="0" err="1"/>
              <a:t>ou</a:t>
            </a:r>
            <a:r>
              <a:rPr sz="1261" i="1" dirty="0"/>
              <a:t> de  jury  ; </a:t>
            </a:r>
          </a:p>
          <a:p>
            <a:pPr marL="264858" lvl="0" indent="-264858" algn="ctr" defTabSz="886968">
              <a:lnSpc>
                <a:spcPct val="110000"/>
              </a:lnSpc>
              <a:spcBef>
                <a:spcPts val="500"/>
              </a:spcBef>
              <a:buSzTx/>
              <a:buNone/>
              <a:defRPr sz="1800"/>
            </a:pPr>
            <a:r>
              <a:rPr sz="1261" i="1" dirty="0"/>
              <a:t>Les primes  et </a:t>
            </a:r>
            <a:r>
              <a:rPr sz="1261" i="1" dirty="0" err="1"/>
              <a:t>indemnités</a:t>
            </a:r>
            <a:r>
              <a:rPr sz="1261" i="1" dirty="0"/>
              <a:t> </a:t>
            </a:r>
            <a:r>
              <a:rPr sz="1261" i="1" dirty="0" err="1"/>
              <a:t>liées</a:t>
            </a:r>
            <a:r>
              <a:rPr sz="1261" i="1" dirty="0"/>
              <a:t> à </a:t>
            </a:r>
            <a:r>
              <a:rPr sz="1261" i="1" dirty="0" err="1"/>
              <a:t>l'organisation</a:t>
            </a:r>
            <a:r>
              <a:rPr sz="1261" i="1" dirty="0"/>
              <a:t> et au </a:t>
            </a:r>
            <a:r>
              <a:rPr sz="1261" i="1" dirty="0" err="1"/>
              <a:t>dépassement</a:t>
            </a:r>
            <a:r>
              <a:rPr sz="1261" i="1" dirty="0"/>
              <a:t> du cycle  de travail ; </a:t>
            </a:r>
          </a:p>
          <a:p>
            <a:pPr marL="264858" lvl="0" indent="-264858" algn="ctr" defTabSz="886968">
              <a:lnSpc>
                <a:spcPct val="110000"/>
              </a:lnSpc>
              <a:spcBef>
                <a:spcPts val="500"/>
              </a:spcBef>
              <a:buSzTx/>
              <a:buNone/>
              <a:defRPr sz="1800"/>
            </a:pPr>
            <a:r>
              <a:rPr sz="1261" i="1" dirty="0"/>
              <a:t>Les </a:t>
            </a:r>
            <a:r>
              <a:rPr sz="1261" i="1" dirty="0" err="1"/>
              <a:t>versements</a:t>
            </a:r>
            <a:r>
              <a:rPr sz="1261" i="1" dirty="0"/>
              <a:t> </a:t>
            </a:r>
            <a:r>
              <a:rPr sz="1261" i="1" dirty="0" err="1"/>
              <a:t>exceptionnels</a:t>
            </a:r>
            <a:r>
              <a:rPr sz="1261" i="1" dirty="0"/>
              <a:t> </a:t>
            </a:r>
            <a:r>
              <a:rPr sz="1261" i="1" dirty="0" err="1"/>
              <a:t>liés</a:t>
            </a:r>
            <a:r>
              <a:rPr sz="1261" i="1" dirty="0"/>
              <a:t>  à la  </a:t>
            </a:r>
            <a:r>
              <a:rPr sz="1261" i="1" dirty="0" err="1"/>
              <a:t>manière</a:t>
            </a:r>
            <a:r>
              <a:rPr sz="1261" i="1" dirty="0"/>
              <a:t> de </a:t>
            </a:r>
            <a:r>
              <a:rPr sz="1261" i="1" dirty="0" err="1"/>
              <a:t>servir</a:t>
            </a:r>
            <a:r>
              <a:rPr sz="1261" i="1" dirty="0"/>
              <a:t> (</a:t>
            </a:r>
            <a:r>
              <a:rPr sz="1261" i="1" dirty="0" err="1"/>
              <a:t>reliquats</a:t>
            </a:r>
            <a:r>
              <a:rPr sz="1261" i="1" dirty="0"/>
              <a:t> de fin </a:t>
            </a:r>
            <a:r>
              <a:rPr sz="1261" i="1" dirty="0" err="1"/>
              <a:t>d'année</a:t>
            </a:r>
            <a:r>
              <a:rPr sz="1261" i="1" dirty="0"/>
              <a:t>  </a:t>
            </a:r>
            <a:r>
              <a:rPr sz="1261" i="1" dirty="0" err="1"/>
              <a:t>ou</a:t>
            </a:r>
            <a:r>
              <a:rPr sz="1261" i="1" dirty="0"/>
              <a:t> bonus).</a:t>
            </a:r>
          </a:p>
          <a:p>
            <a:pPr marL="264858" lvl="0" indent="-264858" algn="ctr" defTabSz="886968">
              <a:lnSpc>
                <a:spcPct val="110000"/>
              </a:lnSpc>
              <a:spcBef>
                <a:spcPts val="500"/>
              </a:spcBef>
              <a:buSzTx/>
              <a:buNone/>
              <a:defRPr sz="1800"/>
            </a:pPr>
            <a:r>
              <a:rPr sz="1261" i="1" dirty="0"/>
              <a:t> </a:t>
            </a:r>
          </a:p>
          <a:p>
            <a:pPr marL="143465" lvl="0" indent="-143465" algn="just" defTabSz="886968">
              <a:lnSpc>
                <a:spcPct val="110000"/>
              </a:lnSpc>
              <a:spcBef>
                <a:spcPts val="500"/>
              </a:spcBef>
              <a:buFont typeface="Courier New"/>
              <a:buChar char="o"/>
              <a:defRPr sz="1800"/>
            </a:pPr>
            <a:r>
              <a:rPr sz="1261" dirty="0"/>
              <a:t>Le </a:t>
            </a:r>
            <a:r>
              <a:rPr sz="1261" dirty="0" err="1"/>
              <a:t>niveau</a:t>
            </a:r>
            <a:r>
              <a:rPr sz="1261" dirty="0"/>
              <a:t> </a:t>
            </a:r>
            <a:r>
              <a:rPr sz="1261" dirty="0" err="1"/>
              <a:t>indemnitaire</a:t>
            </a:r>
            <a:r>
              <a:rPr sz="1261" dirty="0"/>
              <a:t> de </a:t>
            </a:r>
            <a:r>
              <a:rPr sz="1261" dirty="0" err="1"/>
              <a:t>l'agent</a:t>
            </a:r>
            <a:r>
              <a:rPr sz="1261" dirty="0"/>
              <a:t>  </a:t>
            </a:r>
            <a:r>
              <a:rPr sz="1261" dirty="0" err="1"/>
              <a:t>est</a:t>
            </a:r>
            <a:r>
              <a:rPr sz="1261" dirty="0"/>
              <a:t> </a:t>
            </a:r>
            <a:r>
              <a:rPr sz="1261" dirty="0" err="1"/>
              <a:t>maintenu</a:t>
            </a:r>
            <a:r>
              <a:rPr sz="1261" dirty="0"/>
              <a:t> </a:t>
            </a:r>
            <a:r>
              <a:rPr sz="1261" dirty="0" err="1"/>
              <a:t>jusqu'à</a:t>
            </a:r>
            <a:r>
              <a:rPr sz="1261" dirty="0"/>
              <a:t> </a:t>
            </a:r>
            <a:r>
              <a:rPr sz="1261" dirty="0" err="1"/>
              <a:t>ce</a:t>
            </a:r>
            <a:r>
              <a:rPr sz="1261" dirty="0"/>
              <a:t>  </a:t>
            </a:r>
            <a:r>
              <a:rPr sz="1261" dirty="0" err="1"/>
              <a:t>qu'il</a:t>
            </a:r>
            <a:r>
              <a:rPr sz="1261" dirty="0"/>
              <a:t>  change de  </a:t>
            </a:r>
            <a:r>
              <a:rPr sz="1261" dirty="0" err="1"/>
              <a:t>fonctions</a:t>
            </a:r>
            <a:r>
              <a:rPr sz="1261" dirty="0"/>
              <a:t>.  </a:t>
            </a:r>
            <a:r>
              <a:rPr sz="1261" dirty="0" err="1"/>
              <a:t>Cela</a:t>
            </a:r>
            <a:r>
              <a:rPr sz="1261" dirty="0"/>
              <a:t> ne  fait </a:t>
            </a:r>
            <a:r>
              <a:rPr sz="1261" dirty="0" err="1"/>
              <a:t>toutefois</a:t>
            </a:r>
            <a:r>
              <a:rPr sz="1261" dirty="0"/>
              <a:t> pas  obstacle à  </a:t>
            </a:r>
            <a:r>
              <a:rPr sz="1261" dirty="0" err="1"/>
              <a:t>ce</a:t>
            </a:r>
            <a:r>
              <a:rPr sz="1261" dirty="0"/>
              <a:t> </a:t>
            </a:r>
            <a:r>
              <a:rPr sz="1261" dirty="0" err="1"/>
              <a:t>que</a:t>
            </a:r>
            <a:r>
              <a:rPr sz="1261" dirty="0"/>
              <a:t>  le </a:t>
            </a:r>
            <a:r>
              <a:rPr sz="1261" dirty="0" err="1"/>
              <a:t>montant</a:t>
            </a:r>
            <a:r>
              <a:rPr sz="1261" dirty="0"/>
              <a:t>  de  son  </a:t>
            </a:r>
            <a:r>
              <a:rPr lang="fr-FR" sz="1261" dirty="0" smtClean="0"/>
              <a:t>I</a:t>
            </a:r>
            <a:r>
              <a:rPr sz="1261" dirty="0" smtClean="0"/>
              <a:t>FSE </a:t>
            </a:r>
            <a:r>
              <a:rPr sz="1261" dirty="0" err="1"/>
              <a:t>soit</a:t>
            </a:r>
            <a:r>
              <a:rPr sz="1261" dirty="0"/>
              <a:t> </a:t>
            </a:r>
            <a:r>
              <a:rPr sz="1261" dirty="0" err="1"/>
              <a:t>réexaminé</a:t>
            </a:r>
            <a:r>
              <a:rPr sz="1261" dirty="0"/>
              <a:t> au  vu de  </a:t>
            </a:r>
            <a:r>
              <a:rPr sz="1261" dirty="0" err="1"/>
              <a:t>l'expérience</a:t>
            </a:r>
            <a:r>
              <a:rPr sz="1261" dirty="0"/>
              <a:t> </a:t>
            </a:r>
            <a:r>
              <a:rPr sz="1261" dirty="0" err="1"/>
              <a:t>professionnelle</a:t>
            </a:r>
            <a:r>
              <a:rPr sz="1261" dirty="0"/>
              <a:t>  </a:t>
            </a:r>
            <a:r>
              <a:rPr sz="1261" dirty="0" err="1"/>
              <a:t>acquise</a:t>
            </a:r>
            <a:r>
              <a:rPr sz="1261" dirty="0"/>
              <a:t>. En </a:t>
            </a:r>
            <a:r>
              <a:rPr sz="1261" dirty="0" err="1"/>
              <a:t>cas</a:t>
            </a:r>
            <a:r>
              <a:rPr sz="1261" dirty="0"/>
              <a:t>  de </a:t>
            </a:r>
            <a:r>
              <a:rPr sz="1261" dirty="0" err="1"/>
              <a:t>mobilité</a:t>
            </a:r>
            <a:r>
              <a:rPr sz="1261" dirty="0"/>
              <a:t>,  son </a:t>
            </a:r>
            <a:r>
              <a:rPr sz="1261" dirty="0" err="1"/>
              <a:t>niveau</a:t>
            </a:r>
            <a:r>
              <a:rPr sz="1261" dirty="0"/>
              <a:t>  </a:t>
            </a:r>
            <a:r>
              <a:rPr sz="1261" dirty="0" err="1"/>
              <a:t>indemnitaire</a:t>
            </a:r>
            <a:r>
              <a:rPr sz="1261" dirty="0"/>
              <a:t> </a:t>
            </a:r>
            <a:r>
              <a:rPr sz="1261" dirty="0" err="1"/>
              <a:t>correspondra</a:t>
            </a:r>
            <a:r>
              <a:rPr sz="1261" dirty="0"/>
              <a:t> à </a:t>
            </a:r>
            <a:r>
              <a:rPr sz="1261" dirty="0" err="1"/>
              <a:t>ses</a:t>
            </a:r>
            <a:r>
              <a:rPr sz="1261" dirty="0"/>
              <a:t> </a:t>
            </a:r>
            <a:r>
              <a:rPr sz="1261" dirty="0" err="1"/>
              <a:t>nouvelles</a:t>
            </a:r>
            <a:r>
              <a:rPr sz="1261" dirty="0"/>
              <a:t> </a:t>
            </a:r>
            <a:r>
              <a:rPr sz="1261" dirty="0" err="1"/>
              <a:t>fonctions</a:t>
            </a:r>
            <a:endParaRPr sz="1261" dirty="0"/>
          </a:p>
        </p:txBody>
      </p:sp>
      <p:sp>
        <p:nvSpPr>
          <p:cNvPr id="220" name="Shape 220"/>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32</a:t>
            </a:fld>
            <a:endParaRPr sz="1400" b="1" dirty="0">
              <a:solidFill>
                <a:srgbClr val="FFFFFF"/>
              </a:solidFill>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p:cNvSpPr>
          <p:nvPr>
            <p:ph type="title"/>
          </p:nvPr>
        </p:nvSpPr>
        <p:spPr>
          <a:xfrm>
            <a:off x="457200" y="274637"/>
            <a:ext cx="7467600" cy="868348"/>
          </a:xfrm>
          <a:prstGeom prst="rect">
            <a:avLst/>
          </a:prstGeom>
        </p:spPr>
        <p:txBody>
          <a:bodyPr>
            <a:normAutofit fontScale="90000"/>
          </a:bodyPr>
          <a:lstStyle>
            <a:lvl1pPr defTabSz="896111">
              <a:defRPr sz="1764">
                <a:solidFill>
                  <a:srgbClr val="000000"/>
                </a:solidFill>
              </a:defRPr>
            </a:lvl1pPr>
          </a:lstStyle>
          <a:p>
            <a:pPr lvl="0">
              <a:defRPr sz="1800" cap="none"/>
            </a:pPr>
            <a:r>
              <a:rPr sz="1764" cap="small"/>
              <a:t>EXEMPLE D’APPLICATION DES GARANTIES LORS DE LA TRANSITION, AUX ADJOINTS ADMINISTRATIFS TERRITORIAUX</a:t>
            </a:r>
          </a:p>
        </p:txBody>
      </p:sp>
      <p:sp>
        <p:nvSpPr>
          <p:cNvPr id="223" name="Shape 223"/>
          <p:cNvSpPr>
            <a:spLocks noGrp="1"/>
          </p:cNvSpPr>
          <p:nvPr>
            <p:ph sz="quarter" idx="1"/>
          </p:nvPr>
        </p:nvSpPr>
        <p:spPr>
          <a:xfrm>
            <a:off x="561983" y="1071545"/>
            <a:ext cx="7466402" cy="4874402"/>
          </a:xfrm>
          <a:prstGeom prst="rect">
            <a:avLst/>
          </a:prstGeom>
        </p:spPr>
        <p:txBody>
          <a:bodyPr lIns="0" tIns="0" rIns="0" bIns="0">
            <a:normAutofit/>
          </a:bodyPr>
          <a:lstStyle/>
          <a:p>
            <a:pPr marL="273050" lvl="1" indent="93662" algn="just">
              <a:lnSpc>
                <a:spcPct val="110000"/>
              </a:lnSpc>
              <a:spcBef>
                <a:spcPts val="500"/>
              </a:spcBef>
              <a:buSzTx/>
              <a:buNone/>
              <a:defRPr sz="1800"/>
            </a:pPr>
            <a:endParaRPr sz="1100"/>
          </a:p>
          <a:p>
            <a:pPr marL="273050" lvl="1" indent="93662" algn="just">
              <a:lnSpc>
                <a:spcPct val="110000"/>
              </a:lnSpc>
              <a:spcBef>
                <a:spcPts val="300"/>
              </a:spcBef>
              <a:buSzTx/>
              <a:buNone/>
              <a:defRPr sz="1800"/>
            </a:pPr>
            <a:r>
              <a:rPr sz="1400"/>
              <a:t>Les montants (arrêté du 20 mai 2014, JO du 22 mai)</a:t>
            </a:r>
            <a:endParaRPr sz="2100"/>
          </a:p>
          <a:p>
            <a:pPr marL="273050" lvl="1" indent="93662" algn="just">
              <a:lnSpc>
                <a:spcPct val="110000"/>
              </a:lnSpc>
              <a:spcBef>
                <a:spcPts val="500"/>
              </a:spcBef>
              <a:buSzTx/>
              <a:buNone/>
              <a:defRPr sz="1800"/>
            </a:pPr>
            <a:endParaRPr sz="1400"/>
          </a:p>
          <a:p>
            <a:pPr marL="273050" lvl="1" indent="93662" algn="just">
              <a:lnSpc>
                <a:spcPct val="110000"/>
              </a:lnSpc>
              <a:spcBef>
                <a:spcPts val="500"/>
              </a:spcBef>
              <a:buSzTx/>
              <a:buNone/>
              <a:defRPr sz="1800"/>
            </a:pPr>
            <a:endParaRPr sz="1400"/>
          </a:p>
          <a:p>
            <a:pPr marL="273050" lvl="1" indent="93662" algn="just">
              <a:lnSpc>
                <a:spcPct val="110000"/>
              </a:lnSpc>
              <a:spcBef>
                <a:spcPts val="500"/>
              </a:spcBef>
              <a:buSzTx/>
              <a:buNone/>
              <a:defRPr sz="1800"/>
            </a:pPr>
            <a:endParaRPr sz="1400"/>
          </a:p>
          <a:p>
            <a:pPr marL="273050" lvl="1" indent="93662" algn="just">
              <a:lnSpc>
                <a:spcPct val="110000"/>
              </a:lnSpc>
              <a:spcBef>
                <a:spcPts val="500"/>
              </a:spcBef>
              <a:buSzTx/>
              <a:buNone/>
              <a:defRPr sz="1800"/>
            </a:pPr>
            <a:endParaRPr sz="1400"/>
          </a:p>
          <a:p>
            <a:pPr marL="273050" lvl="1" indent="93662" algn="just">
              <a:lnSpc>
                <a:spcPct val="110000"/>
              </a:lnSpc>
              <a:spcBef>
                <a:spcPts val="500"/>
              </a:spcBef>
              <a:buSzTx/>
              <a:buNone/>
              <a:defRPr sz="1800"/>
            </a:pPr>
            <a:endParaRPr sz="1400"/>
          </a:p>
          <a:p>
            <a:pPr marL="273050" lvl="1" indent="93662" algn="just">
              <a:lnSpc>
                <a:spcPct val="110000"/>
              </a:lnSpc>
              <a:spcBef>
                <a:spcPts val="500"/>
              </a:spcBef>
              <a:buSzTx/>
              <a:buNone/>
              <a:defRPr sz="1800"/>
            </a:pPr>
            <a:endParaRPr sz="1400"/>
          </a:p>
          <a:p>
            <a:pPr marL="273050" lvl="1" indent="93662" algn="just">
              <a:lnSpc>
                <a:spcPct val="110000"/>
              </a:lnSpc>
              <a:spcBef>
                <a:spcPts val="500"/>
              </a:spcBef>
              <a:buSzTx/>
              <a:buNone/>
              <a:defRPr sz="1800"/>
            </a:pPr>
            <a:endParaRPr sz="1400"/>
          </a:p>
          <a:p>
            <a:pPr marL="273050" lvl="1" indent="93662" algn="just">
              <a:lnSpc>
                <a:spcPct val="110000"/>
              </a:lnSpc>
              <a:spcBef>
                <a:spcPts val="500"/>
              </a:spcBef>
              <a:buSzTx/>
              <a:buNone/>
              <a:defRPr sz="1800"/>
            </a:pPr>
            <a:endParaRPr sz="1400"/>
          </a:p>
          <a:p>
            <a:pPr marL="273050" lvl="1" indent="93662" algn="just">
              <a:lnSpc>
                <a:spcPct val="110000"/>
              </a:lnSpc>
              <a:spcBef>
                <a:spcPts val="500"/>
              </a:spcBef>
              <a:buSzTx/>
              <a:buNone/>
              <a:defRPr sz="1800"/>
            </a:pPr>
            <a:endParaRPr sz="1400"/>
          </a:p>
          <a:p>
            <a:pPr marL="273050" lvl="1" indent="93662" algn="just">
              <a:lnSpc>
                <a:spcPct val="110000"/>
              </a:lnSpc>
              <a:spcBef>
                <a:spcPts val="500"/>
              </a:spcBef>
              <a:buSzTx/>
              <a:buNone/>
              <a:defRPr sz="1800"/>
            </a:pPr>
            <a:endParaRPr sz="1400"/>
          </a:p>
          <a:p>
            <a:pPr marL="273050" lvl="1" indent="93662" algn="just">
              <a:lnSpc>
                <a:spcPct val="110000"/>
              </a:lnSpc>
              <a:spcBef>
                <a:spcPts val="300"/>
              </a:spcBef>
              <a:buSzTx/>
              <a:buNone/>
              <a:defRPr sz="1800"/>
            </a:pPr>
            <a:r>
              <a:rPr sz="1400"/>
              <a:t>Définition de l’enveloppe globale maxi de l’IFSE</a:t>
            </a:r>
            <a:endParaRPr sz="2100"/>
          </a:p>
          <a:p>
            <a:pPr marL="273050" lvl="1" indent="93662">
              <a:lnSpc>
                <a:spcPct val="110000"/>
              </a:lnSpc>
              <a:spcBef>
                <a:spcPts val="300"/>
              </a:spcBef>
              <a:buSzTx/>
              <a:buNone/>
              <a:defRPr sz="1800"/>
            </a:pPr>
            <a:r>
              <a:rPr sz="1400" i="1"/>
              <a:t>Groupe 1: 11 340€ annuels X nombre d’adjoints administratifs dont les fonctions sont classés en groupe 1</a:t>
            </a:r>
            <a:endParaRPr sz="2100"/>
          </a:p>
          <a:p>
            <a:pPr marL="273050" lvl="1" indent="93662">
              <a:lnSpc>
                <a:spcPct val="110000"/>
              </a:lnSpc>
              <a:spcBef>
                <a:spcPts val="300"/>
              </a:spcBef>
              <a:buSzTx/>
              <a:buNone/>
              <a:defRPr sz="1800"/>
            </a:pPr>
            <a:r>
              <a:rPr sz="1400" i="1"/>
              <a:t>Groupe 2: 10 800 € annuels X nombre d’adjoints administratifs dont les fonctions sont classés en groupe 2</a:t>
            </a:r>
          </a:p>
        </p:txBody>
      </p:sp>
      <p:sp>
        <p:nvSpPr>
          <p:cNvPr id="224" name="Shape 224"/>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33</a:t>
            </a:fld>
            <a:endParaRPr sz="1400" b="1">
              <a:solidFill>
                <a:srgbClr val="FFFFFF"/>
              </a:solidFill>
            </a:endParaRPr>
          </a:p>
        </p:txBody>
      </p:sp>
      <p:graphicFrame>
        <p:nvGraphicFramePr>
          <p:cNvPr id="225" name="Table 225"/>
          <p:cNvGraphicFramePr/>
          <p:nvPr/>
        </p:nvGraphicFramePr>
        <p:xfrm>
          <a:off x="611560" y="1785926"/>
          <a:ext cx="3781083" cy="2342842"/>
        </p:xfrm>
        <a:graphic>
          <a:graphicData uri="http://schemas.openxmlformats.org/drawingml/2006/table">
            <a:tbl>
              <a:tblPr firstRow="1" bandRow="1">
                <a:tableStyleId>{4C3C2611-4C71-4FC5-86AE-919BDF0F9419}</a:tableStyleId>
              </a:tblPr>
              <a:tblGrid>
                <a:gridCol w="1944216"/>
                <a:gridCol w="1836867"/>
              </a:tblGrid>
              <a:tr h="1615893">
                <a:tc>
                  <a:txBody>
                    <a:bodyPr/>
                    <a:lstStyle/>
                    <a:p>
                      <a:pPr lvl="0" algn="l">
                        <a:defRPr sz="1800" b="0" i="0">
                          <a:solidFill>
                            <a:srgbClr val="000000"/>
                          </a:solidFill>
                        </a:defRPr>
                      </a:pPr>
                      <a:r>
                        <a:rPr sz="1300" b="1">
                          <a:solidFill>
                            <a:srgbClr val="FFFFFF"/>
                          </a:solidFill>
                          <a:sym typeface="Century Schoolbook"/>
                        </a:rPr>
                        <a:t>GROUPE DE FONCTIONS  </a:t>
                      </a:r>
                    </a:p>
                  </a:txBody>
                  <a:tcPr marL="45720" marR="45720" horzOverflow="overflow"/>
                </a:tc>
                <a:tc>
                  <a:txBody>
                    <a:bodyPr/>
                    <a:lstStyle/>
                    <a:p>
                      <a:pPr lvl="0" algn="l">
                        <a:defRPr sz="1800" b="0" i="0">
                          <a:solidFill>
                            <a:srgbClr val="000000"/>
                          </a:solidFill>
                        </a:defRPr>
                      </a:pPr>
                      <a:r>
                        <a:rPr sz="1300" b="1">
                          <a:solidFill>
                            <a:srgbClr val="FFFFFF"/>
                          </a:solidFill>
                          <a:sym typeface="Century Schoolbook"/>
                        </a:rPr>
                        <a:t>PLAFOND DE L’INDEMNITÉ DE FONCTIONS, DE SUJÉTIONS ET D’EXPERTISE </a:t>
                      </a:r>
                      <a:endParaRPr b="1">
                        <a:solidFill>
                          <a:srgbClr val="FFFFFF"/>
                        </a:solidFill>
                        <a:sym typeface="Century Schoolbook"/>
                      </a:endParaRPr>
                    </a:p>
                    <a:p>
                      <a:pPr lvl="0" algn="l">
                        <a:defRPr sz="1800" b="0" i="0">
                          <a:solidFill>
                            <a:srgbClr val="000000"/>
                          </a:solidFill>
                        </a:defRPr>
                      </a:pPr>
                      <a:r>
                        <a:rPr sz="1300" b="1">
                          <a:solidFill>
                            <a:srgbClr val="FFFFFF"/>
                          </a:solidFill>
                          <a:sym typeface="Century Schoolbook"/>
                        </a:rPr>
                        <a:t> (services déconcentrés)</a:t>
                      </a:r>
                      <a:endParaRPr b="1">
                        <a:solidFill>
                          <a:srgbClr val="FFFFFF"/>
                        </a:solidFill>
                        <a:sym typeface="Century Schoolbook"/>
                      </a:endParaRPr>
                    </a:p>
                    <a:p>
                      <a:pPr lvl="0" algn="l">
                        <a:defRPr sz="1800" b="0" i="0">
                          <a:solidFill>
                            <a:srgbClr val="000000"/>
                          </a:solidFill>
                        </a:defRPr>
                      </a:pPr>
                      <a:r>
                        <a:rPr sz="1300" b="1">
                          <a:solidFill>
                            <a:srgbClr val="FFFFFF"/>
                          </a:solidFill>
                          <a:sym typeface="Century Schoolbook"/>
                        </a:rPr>
                        <a:t>(en euros)</a:t>
                      </a:r>
                    </a:p>
                  </a:txBody>
                  <a:tcPr marL="45720" marR="45720" horzOverflow="overflow"/>
                </a:tc>
              </a:tr>
              <a:tr h="333221">
                <a:tc>
                  <a:txBody>
                    <a:bodyPr/>
                    <a:lstStyle/>
                    <a:p>
                      <a:pPr lvl="0" algn="l">
                        <a:defRPr sz="1800" b="0" i="0"/>
                      </a:pPr>
                      <a:r>
                        <a:rPr sz="1300" b="1" i="1">
                          <a:sym typeface="Century Schoolbook"/>
                        </a:rPr>
                        <a:t>Groupe 1</a:t>
                      </a:r>
                    </a:p>
                  </a:txBody>
                  <a:tcPr marL="45720" marR="45720" horzOverflow="overflow"/>
                </a:tc>
                <a:tc>
                  <a:txBody>
                    <a:bodyPr/>
                    <a:lstStyle/>
                    <a:p>
                      <a:pPr lvl="0" algn="l">
                        <a:defRPr sz="1800" b="0" i="0"/>
                      </a:pPr>
                      <a:r>
                        <a:rPr sz="1300" b="1" i="1">
                          <a:sym typeface="Century Schoolbook"/>
                        </a:rPr>
                        <a:t>11 340</a:t>
                      </a:r>
                    </a:p>
                  </a:txBody>
                  <a:tcPr marL="45720" marR="45720" horzOverflow="overflow"/>
                </a:tc>
              </a:tr>
              <a:tr h="333221">
                <a:tc>
                  <a:txBody>
                    <a:bodyPr/>
                    <a:lstStyle/>
                    <a:p>
                      <a:pPr lvl="0" algn="l">
                        <a:defRPr sz="1800" b="0" i="0"/>
                      </a:pPr>
                      <a:r>
                        <a:rPr sz="1300" b="1" i="1">
                          <a:sym typeface="Century Schoolbook"/>
                        </a:rPr>
                        <a:t>Groupe 2</a:t>
                      </a:r>
                    </a:p>
                  </a:txBody>
                  <a:tcPr marL="45720" marR="45720" horzOverflow="overflow"/>
                </a:tc>
                <a:tc>
                  <a:txBody>
                    <a:bodyPr/>
                    <a:lstStyle/>
                    <a:p>
                      <a:pPr lvl="0" algn="l">
                        <a:defRPr sz="1800" b="0" i="0"/>
                      </a:pPr>
                      <a:r>
                        <a:rPr sz="1300" b="1" i="1">
                          <a:sym typeface="Century Schoolbook"/>
                        </a:rPr>
                        <a:t>10 800 </a:t>
                      </a:r>
                    </a:p>
                  </a:txBody>
                  <a:tcPr marL="45720" marR="45720" horzOverflow="overflow"/>
                </a:tc>
              </a:tr>
            </a:tbl>
          </a:graphicData>
        </a:graphic>
      </p:graphicFrame>
      <p:graphicFrame>
        <p:nvGraphicFramePr>
          <p:cNvPr id="226" name="Table 226"/>
          <p:cNvGraphicFramePr/>
          <p:nvPr/>
        </p:nvGraphicFramePr>
        <p:xfrm>
          <a:off x="4427983" y="1772816"/>
          <a:ext cx="3960440" cy="2353180"/>
        </p:xfrm>
        <a:graphic>
          <a:graphicData uri="http://schemas.openxmlformats.org/drawingml/2006/table">
            <a:tbl>
              <a:tblPr firstRow="1" bandRow="1">
                <a:tableStyleId>{4C3C2611-4C71-4FC5-86AE-919BDF0F9419}</a:tableStyleId>
              </a:tblPr>
              <a:tblGrid>
                <a:gridCol w="1980220"/>
                <a:gridCol w="1980220"/>
              </a:tblGrid>
              <a:tr h="1013175">
                <a:tc>
                  <a:txBody>
                    <a:bodyPr/>
                    <a:lstStyle/>
                    <a:p>
                      <a:pPr lvl="0" algn="l">
                        <a:defRPr sz="1800" b="0" i="0">
                          <a:solidFill>
                            <a:srgbClr val="000000"/>
                          </a:solidFill>
                        </a:defRPr>
                      </a:pPr>
                      <a:r>
                        <a:rPr sz="1300" b="1">
                          <a:solidFill>
                            <a:srgbClr val="FFFFFF"/>
                          </a:solidFill>
                          <a:sym typeface="Century Schoolbook"/>
                        </a:rPr>
                        <a:t>GRADE ET EMPLOIS </a:t>
                      </a:r>
                    </a:p>
                  </a:txBody>
                  <a:tcPr marL="45720" marR="45720" horzOverflow="overflow"/>
                </a:tc>
                <a:tc>
                  <a:txBody>
                    <a:bodyPr/>
                    <a:lstStyle/>
                    <a:p>
                      <a:pPr lvl="0" algn="l">
                        <a:defRPr sz="1800" b="0" i="0">
                          <a:solidFill>
                            <a:srgbClr val="000000"/>
                          </a:solidFill>
                        </a:defRPr>
                      </a:pPr>
                      <a:r>
                        <a:rPr sz="1300" b="1">
                          <a:solidFill>
                            <a:srgbClr val="FFFFFF"/>
                          </a:solidFill>
                          <a:sym typeface="Century Schoolbook"/>
                        </a:rPr>
                        <a:t>MONTANT MINIMAL</a:t>
                      </a:r>
                      <a:endParaRPr b="1">
                        <a:solidFill>
                          <a:srgbClr val="FFFFFF"/>
                        </a:solidFill>
                        <a:sym typeface="Century Schoolbook"/>
                      </a:endParaRPr>
                    </a:p>
                    <a:p>
                      <a:pPr lvl="0" algn="l">
                        <a:defRPr sz="1800" b="0" i="0">
                          <a:solidFill>
                            <a:srgbClr val="000000"/>
                          </a:solidFill>
                        </a:defRPr>
                      </a:pPr>
                      <a:r>
                        <a:rPr sz="1300" b="1">
                          <a:solidFill>
                            <a:srgbClr val="FFFFFF"/>
                          </a:solidFill>
                          <a:sym typeface="Century Schoolbook"/>
                        </a:rPr>
                        <a:t> (services déconcentrés)</a:t>
                      </a:r>
                      <a:endParaRPr b="1">
                        <a:solidFill>
                          <a:srgbClr val="FFFFFF"/>
                        </a:solidFill>
                        <a:sym typeface="Century Schoolbook"/>
                      </a:endParaRPr>
                    </a:p>
                    <a:p>
                      <a:pPr lvl="0" algn="l">
                        <a:defRPr sz="1800" b="0" i="0">
                          <a:solidFill>
                            <a:srgbClr val="000000"/>
                          </a:solidFill>
                        </a:defRPr>
                      </a:pPr>
                      <a:r>
                        <a:rPr sz="1300" b="1">
                          <a:solidFill>
                            <a:srgbClr val="FFFFFF"/>
                          </a:solidFill>
                          <a:sym typeface="Century Schoolbook"/>
                        </a:rPr>
                        <a:t>(en euros) </a:t>
                      </a:r>
                    </a:p>
                  </a:txBody>
                  <a:tcPr marL="45720" marR="45720" horzOverflow="overflow"/>
                </a:tc>
              </a:tr>
              <a:tr h="784393">
                <a:tc>
                  <a:txBody>
                    <a:bodyPr/>
                    <a:lstStyle/>
                    <a:p>
                      <a:pPr lvl="0" algn="l">
                        <a:defRPr sz="1800" b="0" i="0"/>
                      </a:pPr>
                      <a:r>
                        <a:rPr sz="1300" b="1" i="1">
                          <a:sym typeface="Century Schoolbook"/>
                        </a:rPr>
                        <a:t>Adjoint administratif principal de 1re et de 2e classe </a:t>
                      </a:r>
                    </a:p>
                  </a:txBody>
                  <a:tcPr marL="45720" marR="45720" horzOverflow="overflow"/>
                </a:tc>
                <a:tc>
                  <a:txBody>
                    <a:bodyPr/>
                    <a:lstStyle/>
                    <a:p>
                      <a:pPr lvl="0" algn="l">
                        <a:defRPr sz="1800" b="0" i="0"/>
                      </a:pPr>
                      <a:r>
                        <a:rPr sz="1300" b="1" i="1">
                          <a:sym typeface="Century Schoolbook"/>
                        </a:rPr>
                        <a:t>1 350 </a:t>
                      </a:r>
                    </a:p>
                  </a:txBody>
                  <a:tcPr marL="45720" marR="45720" horzOverflow="overflow"/>
                </a:tc>
              </a:tr>
              <a:tr h="555612">
                <a:tc>
                  <a:txBody>
                    <a:bodyPr/>
                    <a:lstStyle/>
                    <a:p>
                      <a:pPr lvl="0" algn="l">
                        <a:defRPr sz="1800" b="0" i="0"/>
                      </a:pPr>
                      <a:r>
                        <a:rPr sz="1300" b="1" i="1">
                          <a:sym typeface="Century Schoolbook"/>
                        </a:rPr>
                        <a:t>Adjoint administratif de 1re et de 2e classe </a:t>
                      </a:r>
                    </a:p>
                  </a:txBody>
                  <a:tcPr marL="45720" marR="45720" horzOverflow="overflow"/>
                </a:tc>
                <a:tc>
                  <a:txBody>
                    <a:bodyPr/>
                    <a:lstStyle/>
                    <a:p>
                      <a:pPr lvl="0" algn="l">
                        <a:defRPr sz="1800" b="0" i="0"/>
                      </a:pPr>
                      <a:r>
                        <a:rPr sz="1300" b="1" i="1">
                          <a:sym typeface="Century Schoolbook"/>
                        </a:rPr>
                        <a:t>1 200 </a:t>
                      </a:r>
                    </a:p>
                  </a:txBody>
                  <a:tcPr marL="45720" marR="45720" horzOverflow="overflow"/>
                </a:tc>
              </a:tr>
            </a:tbl>
          </a:graphicData>
        </a:graphic>
      </p:graphicFrame>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Shape 228"/>
          <p:cNvSpPr>
            <a:spLocks noGrp="1"/>
          </p:cNvSpPr>
          <p:nvPr>
            <p:ph type="title"/>
          </p:nvPr>
        </p:nvSpPr>
        <p:spPr>
          <a:xfrm>
            <a:off x="457200" y="274637"/>
            <a:ext cx="7467600" cy="868348"/>
          </a:xfrm>
          <a:prstGeom prst="rect">
            <a:avLst/>
          </a:prstGeom>
        </p:spPr>
        <p:txBody>
          <a:bodyPr/>
          <a:lstStyle>
            <a:lvl1pPr defTabSz="841247">
              <a:defRPr sz="1656" b="1">
                <a:solidFill>
                  <a:srgbClr val="000000"/>
                </a:solidFill>
              </a:defRPr>
            </a:lvl1pPr>
          </a:lstStyle>
          <a:p>
            <a:pPr lvl="0">
              <a:defRPr sz="1800" b="0" cap="none"/>
            </a:pPr>
            <a:r>
              <a:rPr sz="1656" b="1" cap="small"/>
              <a:t>EXEMPLE D’APPLICATION DES GARANTIES LORS DE LA TRANSITION, AUX ADJOINTS ADMINISTRATIFS TERRITORIAUX</a:t>
            </a:r>
          </a:p>
        </p:txBody>
      </p:sp>
      <p:sp>
        <p:nvSpPr>
          <p:cNvPr id="229" name="Shape 229"/>
          <p:cNvSpPr>
            <a:spLocks noGrp="1"/>
          </p:cNvSpPr>
          <p:nvPr>
            <p:ph sz="quarter" idx="1"/>
          </p:nvPr>
        </p:nvSpPr>
        <p:spPr>
          <a:xfrm>
            <a:off x="273950" y="1071545"/>
            <a:ext cx="7466402" cy="4874402"/>
          </a:xfrm>
          <a:prstGeom prst="rect">
            <a:avLst/>
          </a:prstGeom>
        </p:spPr>
        <p:txBody>
          <a:bodyPr lIns="0" tIns="0" rIns="0" bIns="0">
            <a:normAutofit/>
          </a:bodyPr>
          <a:lstStyle/>
          <a:p>
            <a:pPr marL="243014" lvl="1" indent="83360" algn="just" defTabSz="813816">
              <a:lnSpc>
                <a:spcPct val="110000"/>
              </a:lnSpc>
              <a:spcBef>
                <a:spcPts val="400"/>
              </a:spcBef>
              <a:buSzTx/>
              <a:buNone/>
              <a:defRPr sz="1800"/>
            </a:pPr>
            <a:endParaRPr sz="979" dirty="0"/>
          </a:p>
          <a:p>
            <a:pPr marL="534672" lvl="1" indent="-208298" algn="just" defTabSz="813816">
              <a:lnSpc>
                <a:spcPct val="110000"/>
              </a:lnSpc>
              <a:spcBef>
                <a:spcPts val="300"/>
              </a:spcBef>
              <a:buFont typeface="Courier New"/>
              <a:buChar char="o"/>
              <a:defRPr sz="1800"/>
            </a:pPr>
            <a:r>
              <a:rPr sz="1602" dirty="0" err="1">
                <a:latin typeface="Century Schoolbook" pitchFamily="18" charset="0"/>
              </a:rPr>
              <a:t>Détermination</a:t>
            </a:r>
            <a:r>
              <a:rPr sz="1602" dirty="0">
                <a:latin typeface="Century Schoolbook" pitchFamily="18" charset="0"/>
              </a:rPr>
              <a:t> des </a:t>
            </a:r>
            <a:r>
              <a:rPr sz="1602" dirty="0" err="1" smtClean="0">
                <a:latin typeface="Century Schoolbook" pitchFamily="18" charset="0"/>
              </a:rPr>
              <a:t>montant</a:t>
            </a:r>
            <a:r>
              <a:rPr lang="fr-FR" sz="1602" dirty="0" smtClean="0">
                <a:latin typeface="Century Schoolbook" pitchFamily="18" charset="0"/>
              </a:rPr>
              <a:t>s</a:t>
            </a:r>
            <a:r>
              <a:rPr sz="1602" dirty="0" smtClean="0">
                <a:latin typeface="Century Schoolbook" pitchFamily="18" charset="0"/>
              </a:rPr>
              <a:t> </a:t>
            </a:r>
            <a:r>
              <a:rPr sz="1602" dirty="0" err="1">
                <a:latin typeface="Century Schoolbook" pitchFamily="18" charset="0"/>
              </a:rPr>
              <a:t>individuels</a:t>
            </a:r>
            <a:r>
              <a:rPr sz="1602" dirty="0">
                <a:latin typeface="Century Schoolbook" pitchFamily="18" charset="0"/>
              </a:rPr>
              <a:t> au </a:t>
            </a:r>
            <a:r>
              <a:rPr sz="1602" dirty="0" err="1">
                <a:latin typeface="Century Schoolbook" pitchFamily="18" charset="0"/>
              </a:rPr>
              <a:t>sein</a:t>
            </a:r>
            <a:r>
              <a:rPr sz="1602" dirty="0">
                <a:latin typeface="Century Schoolbook" pitchFamily="18" charset="0"/>
              </a:rPr>
              <a:t> de </a:t>
            </a:r>
            <a:r>
              <a:rPr sz="1602" dirty="0" err="1">
                <a:latin typeface="Century Schoolbook" pitchFamily="18" charset="0"/>
              </a:rPr>
              <a:t>chaque</a:t>
            </a:r>
            <a:r>
              <a:rPr sz="1602" dirty="0">
                <a:latin typeface="Century Schoolbook" pitchFamily="18" charset="0"/>
              </a:rPr>
              <a:t> </a:t>
            </a:r>
            <a:r>
              <a:rPr sz="1602" dirty="0" err="1">
                <a:latin typeface="Century Schoolbook" pitchFamily="18" charset="0"/>
              </a:rPr>
              <a:t>groupe</a:t>
            </a:r>
            <a:r>
              <a:rPr sz="1602" dirty="0">
                <a:latin typeface="Century Schoolbook" pitchFamily="18" charset="0"/>
              </a:rPr>
              <a:t>:</a:t>
            </a:r>
            <a:endParaRPr sz="1869" dirty="0">
              <a:latin typeface="Century Schoolbook" pitchFamily="18" charset="0"/>
            </a:endParaRPr>
          </a:p>
          <a:p>
            <a:pPr marL="534672" lvl="1" indent="-208298" algn="just" defTabSz="813816">
              <a:lnSpc>
                <a:spcPct val="110000"/>
              </a:lnSpc>
              <a:spcBef>
                <a:spcPts val="300"/>
              </a:spcBef>
              <a:buFont typeface="Courier New"/>
              <a:buChar char="o"/>
              <a:defRPr sz="1800"/>
            </a:pPr>
            <a:r>
              <a:rPr sz="1602" dirty="0" err="1">
                <a:latin typeface="Century Schoolbook" pitchFamily="18" charset="0"/>
              </a:rPr>
              <a:t>L’article</a:t>
            </a:r>
            <a:r>
              <a:rPr sz="1602" dirty="0">
                <a:latin typeface="Century Schoolbook" pitchFamily="18" charset="0"/>
              </a:rPr>
              <a:t> 6 du </a:t>
            </a:r>
            <a:r>
              <a:rPr sz="1602" dirty="0" err="1">
                <a:latin typeface="Century Schoolbook" pitchFamily="18" charset="0"/>
              </a:rPr>
              <a:t>décret</a:t>
            </a:r>
            <a:r>
              <a:rPr sz="1602" dirty="0">
                <a:latin typeface="Century Schoolbook" pitchFamily="18" charset="0"/>
              </a:rPr>
              <a:t> du 20 </a:t>
            </a:r>
            <a:r>
              <a:rPr sz="1602" dirty="0" err="1">
                <a:latin typeface="Century Schoolbook" pitchFamily="18" charset="0"/>
              </a:rPr>
              <a:t>mai</a:t>
            </a:r>
            <a:r>
              <a:rPr sz="1602" dirty="0">
                <a:latin typeface="Century Schoolbook" pitchFamily="18" charset="0"/>
              </a:rPr>
              <a:t> 2014 </a:t>
            </a:r>
            <a:r>
              <a:rPr sz="1602" dirty="0" err="1">
                <a:latin typeface="Century Schoolbook" pitchFamily="18" charset="0"/>
              </a:rPr>
              <a:t>prévoit</a:t>
            </a:r>
            <a:r>
              <a:rPr sz="1602" dirty="0">
                <a:latin typeface="Century Schoolbook" pitchFamily="18" charset="0"/>
              </a:rPr>
              <a:t> </a:t>
            </a:r>
            <a:r>
              <a:rPr sz="1602" dirty="0" err="1">
                <a:latin typeface="Century Schoolbook" pitchFamily="18" charset="0"/>
              </a:rPr>
              <a:t>une</a:t>
            </a:r>
            <a:r>
              <a:rPr sz="1602" dirty="0">
                <a:latin typeface="Century Schoolbook" pitchFamily="18" charset="0"/>
              </a:rPr>
              <a:t> clause de </a:t>
            </a:r>
            <a:r>
              <a:rPr sz="1602" dirty="0" err="1">
                <a:latin typeface="Century Schoolbook" pitchFamily="18" charset="0"/>
              </a:rPr>
              <a:t>sauvegarde</a:t>
            </a:r>
            <a:r>
              <a:rPr sz="1602" dirty="0">
                <a:latin typeface="Century Schoolbook" pitchFamily="18" charset="0"/>
              </a:rPr>
              <a:t> en </a:t>
            </a:r>
            <a:r>
              <a:rPr sz="1602" dirty="0" err="1">
                <a:latin typeface="Century Schoolbook" pitchFamily="18" charset="0"/>
              </a:rPr>
              <a:t>cristallisant</a:t>
            </a:r>
            <a:r>
              <a:rPr sz="1602" dirty="0">
                <a:latin typeface="Century Schoolbook" pitchFamily="18" charset="0"/>
              </a:rPr>
              <a:t> le </a:t>
            </a:r>
            <a:r>
              <a:rPr sz="1602" dirty="0" err="1">
                <a:latin typeface="Century Schoolbook" pitchFamily="18" charset="0"/>
              </a:rPr>
              <a:t>montant</a:t>
            </a:r>
            <a:r>
              <a:rPr sz="1602" dirty="0">
                <a:latin typeface="Century Schoolbook" pitchFamily="18" charset="0"/>
              </a:rPr>
              <a:t> </a:t>
            </a:r>
            <a:r>
              <a:rPr sz="1602" dirty="0" err="1">
                <a:latin typeface="Century Schoolbook" pitchFamily="18" charset="0"/>
              </a:rPr>
              <a:t>d’indemnités</a:t>
            </a:r>
            <a:r>
              <a:rPr sz="1602" dirty="0">
                <a:latin typeface="Century Schoolbook" pitchFamily="18" charset="0"/>
              </a:rPr>
              <a:t> et de primes de </a:t>
            </a:r>
            <a:r>
              <a:rPr sz="1602" dirty="0" err="1">
                <a:latin typeface="Century Schoolbook" pitchFamily="18" charset="0"/>
              </a:rPr>
              <a:t>même</a:t>
            </a:r>
            <a:r>
              <a:rPr sz="1602" dirty="0">
                <a:latin typeface="Century Schoolbook" pitchFamily="18" charset="0"/>
              </a:rPr>
              <a:t> nature </a:t>
            </a:r>
            <a:r>
              <a:rPr sz="1602" dirty="0" err="1">
                <a:latin typeface="Century Schoolbook" pitchFamily="18" charset="0"/>
              </a:rPr>
              <a:t>précédemment</a:t>
            </a:r>
            <a:r>
              <a:rPr sz="1602" dirty="0">
                <a:latin typeface="Century Schoolbook" pitchFamily="18" charset="0"/>
              </a:rPr>
              <a:t> </a:t>
            </a:r>
            <a:r>
              <a:rPr sz="1602" dirty="0" err="1" smtClean="0">
                <a:latin typeface="Century Schoolbook" pitchFamily="18" charset="0"/>
              </a:rPr>
              <a:t>perçu</a:t>
            </a:r>
            <a:endParaRPr sz="1869" dirty="0">
              <a:latin typeface="Century Schoolbook" pitchFamily="18" charset="0"/>
            </a:endParaRPr>
          </a:p>
          <a:p>
            <a:pPr marL="534672" lvl="1" indent="-208298" algn="just" defTabSz="813816">
              <a:lnSpc>
                <a:spcPct val="110000"/>
              </a:lnSpc>
              <a:spcBef>
                <a:spcPts val="300"/>
              </a:spcBef>
              <a:buFont typeface="Courier New"/>
              <a:buChar char="o"/>
              <a:defRPr sz="1800"/>
            </a:pPr>
            <a:r>
              <a:rPr sz="1602" dirty="0">
                <a:latin typeface="Century Schoolbook" pitchFamily="18" charset="0"/>
              </a:rPr>
              <a:t>Par </a:t>
            </a:r>
            <a:r>
              <a:rPr sz="1602" dirty="0" err="1">
                <a:latin typeface="Century Schoolbook" pitchFamily="18" charset="0"/>
              </a:rPr>
              <a:t>exemple</a:t>
            </a:r>
            <a:r>
              <a:rPr sz="1602" dirty="0">
                <a:latin typeface="Century Schoolbook" pitchFamily="18" charset="0"/>
              </a:rPr>
              <a:t>, un </a:t>
            </a:r>
            <a:r>
              <a:rPr sz="1602" dirty="0" err="1">
                <a:latin typeface="Century Schoolbook" pitchFamily="18" charset="0"/>
              </a:rPr>
              <a:t>adjoint</a:t>
            </a:r>
            <a:r>
              <a:rPr sz="1602" dirty="0">
                <a:latin typeface="Century Schoolbook" pitchFamily="18" charset="0"/>
              </a:rPr>
              <a:t> </a:t>
            </a:r>
            <a:r>
              <a:rPr sz="1602" dirty="0" err="1">
                <a:latin typeface="Century Schoolbook" pitchFamily="18" charset="0"/>
              </a:rPr>
              <a:t>administratif</a:t>
            </a:r>
            <a:r>
              <a:rPr sz="1602" dirty="0">
                <a:latin typeface="Century Schoolbook" pitchFamily="18" charset="0"/>
              </a:rPr>
              <a:t> relevant du </a:t>
            </a:r>
            <a:r>
              <a:rPr sz="1602" dirty="0" err="1">
                <a:latin typeface="Century Schoolbook" pitchFamily="18" charset="0"/>
              </a:rPr>
              <a:t>groupe</a:t>
            </a:r>
            <a:r>
              <a:rPr sz="1602" dirty="0">
                <a:latin typeface="Century Schoolbook" pitchFamily="18" charset="0"/>
              </a:rPr>
              <a:t> 1 (</a:t>
            </a:r>
            <a:r>
              <a:rPr sz="1602" dirty="0" err="1">
                <a:latin typeface="Century Schoolbook" pitchFamily="18" charset="0"/>
              </a:rPr>
              <a:t>adjoint</a:t>
            </a:r>
            <a:r>
              <a:rPr sz="1602" dirty="0">
                <a:latin typeface="Century Schoolbook" pitchFamily="18" charset="0"/>
              </a:rPr>
              <a:t> au </a:t>
            </a:r>
            <a:r>
              <a:rPr sz="1602" dirty="0" err="1">
                <a:latin typeface="Century Schoolbook" pitchFamily="18" charset="0"/>
              </a:rPr>
              <a:t>responsable</a:t>
            </a:r>
            <a:r>
              <a:rPr sz="1602" dirty="0">
                <a:latin typeface="Century Schoolbook" pitchFamily="18" charset="0"/>
              </a:rPr>
              <a:t> de service </a:t>
            </a:r>
            <a:r>
              <a:rPr sz="1602" dirty="0" err="1">
                <a:latin typeface="Century Schoolbook" pitchFamily="18" charset="0"/>
              </a:rPr>
              <a:t>ou</a:t>
            </a:r>
            <a:r>
              <a:rPr sz="1602" dirty="0">
                <a:latin typeface="Century Schoolbook" pitchFamily="18" charset="0"/>
              </a:rPr>
              <a:t> </a:t>
            </a:r>
            <a:r>
              <a:rPr sz="1602" dirty="0" err="1">
                <a:latin typeface="Century Schoolbook" pitchFamily="18" charset="0"/>
              </a:rPr>
              <a:t>adjoint</a:t>
            </a:r>
            <a:r>
              <a:rPr sz="1602" dirty="0">
                <a:latin typeface="Century Schoolbook" pitchFamily="18" charset="0"/>
              </a:rPr>
              <a:t> </a:t>
            </a:r>
            <a:r>
              <a:rPr sz="1602" dirty="0" err="1">
                <a:latin typeface="Century Schoolbook" pitchFamily="18" charset="0"/>
              </a:rPr>
              <a:t>soumis</a:t>
            </a:r>
            <a:r>
              <a:rPr sz="1602" dirty="0">
                <a:latin typeface="Century Schoolbook" pitchFamily="18" charset="0"/>
              </a:rPr>
              <a:t> à des </a:t>
            </a:r>
            <a:r>
              <a:rPr sz="1602" dirty="0" err="1" smtClean="0">
                <a:latin typeface="Century Schoolbook" pitchFamily="18" charset="0"/>
              </a:rPr>
              <a:t>sujétions</a:t>
            </a:r>
            <a:r>
              <a:rPr lang="fr-FR" sz="1602" dirty="0" smtClean="0">
                <a:latin typeface="Century Schoolbook" pitchFamily="18" charset="0"/>
              </a:rPr>
              <a:t>, relevant dans notre exemple des grades d’adjoint administratif principal de 2de et 1</a:t>
            </a:r>
            <a:r>
              <a:rPr lang="fr-FR" sz="1602" baseline="30000" dirty="0" smtClean="0">
                <a:latin typeface="Century Schoolbook" pitchFamily="18" charset="0"/>
              </a:rPr>
              <a:t>ère</a:t>
            </a:r>
            <a:r>
              <a:rPr lang="fr-FR" sz="1602" dirty="0" smtClean="0">
                <a:latin typeface="Century Schoolbook" pitchFamily="18" charset="0"/>
              </a:rPr>
              <a:t> classe</a:t>
            </a:r>
            <a:r>
              <a:rPr sz="1602" dirty="0" smtClean="0">
                <a:latin typeface="Century Schoolbook" pitchFamily="18" charset="0"/>
              </a:rPr>
              <a:t>) </a:t>
            </a:r>
            <a:r>
              <a:rPr sz="1602" dirty="0">
                <a:latin typeface="Century Schoolbook" pitchFamily="18" charset="0"/>
              </a:rPr>
              <a:t>qui </a:t>
            </a:r>
            <a:r>
              <a:rPr sz="1602" dirty="0" err="1">
                <a:latin typeface="Century Schoolbook" pitchFamily="18" charset="0"/>
              </a:rPr>
              <a:t>percevait</a:t>
            </a:r>
            <a:r>
              <a:rPr sz="1602" dirty="0">
                <a:latin typeface="Century Schoolbook" pitchFamily="18" charset="0"/>
              </a:rPr>
              <a:t> </a:t>
            </a:r>
            <a:r>
              <a:rPr lang="fr-FR" sz="1602" dirty="0" smtClean="0">
                <a:latin typeface="Century Schoolbook" pitchFamily="18" charset="0"/>
              </a:rPr>
              <a:t>45</a:t>
            </a:r>
            <a:r>
              <a:rPr sz="1602" dirty="0" smtClean="0">
                <a:latin typeface="Century Schoolbook" pitchFamily="18" charset="0"/>
              </a:rPr>
              <a:t>0</a:t>
            </a:r>
            <a:r>
              <a:rPr sz="1602" dirty="0">
                <a:latin typeface="Century Schoolbook" pitchFamily="18" charset="0"/>
              </a:rPr>
              <a:t>€ de régime </a:t>
            </a:r>
            <a:r>
              <a:rPr sz="1602" dirty="0" err="1">
                <a:latin typeface="Century Schoolbook" pitchFamily="18" charset="0"/>
              </a:rPr>
              <a:t>indemnitaire</a:t>
            </a:r>
            <a:r>
              <a:rPr sz="1602" dirty="0">
                <a:latin typeface="Century Schoolbook" pitchFamily="18" charset="0"/>
              </a:rPr>
              <a:t> </a:t>
            </a:r>
            <a:r>
              <a:rPr sz="1602" dirty="0" err="1">
                <a:latin typeface="Century Schoolbook" pitchFamily="18" charset="0"/>
              </a:rPr>
              <a:t>mensuel</a:t>
            </a:r>
            <a:r>
              <a:rPr sz="1602" dirty="0">
                <a:latin typeface="Century Schoolbook" pitchFamily="18" charset="0"/>
              </a:rPr>
              <a:t> au </a:t>
            </a:r>
            <a:r>
              <a:rPr sz="1602" dirty="0" err="1">
                <a:latin typeface="Century Schoolbook" pitchFamily="18" charset="0"/>
              </a:rPr>
              <a:t>titre</a:t>
            </a:r>
            <a:r>
              <a:rPr sz="1602" dirty="0">
                <a:latin typeface="Century Schoolbook" pitchFamily="18" charset="0"/>
              </a:rPr>
              <a:t> de </a:t>
            </a:r>
            <a:r>
              <a:rPr sz="1602" dirty="0" err="1">
                <a:latin typeface="Century Schoolbook" pitchFamily="18" charset="0"/>
              </a:rPr>
              <a:t>l’IEMP</a:t>
            </a:r>
            <a:r>
              <a:rPr sz="1602" dirty="0">
                <a:latin typeface="Century Schoolbook" pitchFamily="18" charset="0"/>
              </a:rPr>
              <a:t> et de </a:t>
            </a:r>
            <a:r>
              <a:rPr sz="1602" dirty="0" err="1">
                <a:latin typeface="Century Schoolbook" pitchFamily="18" charset="0"/>
              </a:rPr>
              <a:t>l’IAT</a:t>
            </a:r>
            <a:r>
              <a:rPr sz="1602" dirty="0">
                <a:latin typeface="Century Schoolbook" pitchFamily="18" charset="0"/>
              </a:rPr>
              <a:t>, </a:t>
            </a:r>
            <a:r>
              <a:rPr sz="1602" dirty="0" err="1">
                <a:latin typeface="Century Schoolbook" pitchFamily="18" charset="0"/>
              </a:rPr>
              <a:t>verra</a:t>
            </a:r>
            <a:r>
              <a:rPr sz="1602" dirty="0">
                <a:latin typeface="Century Schoolbook" pitchFamily="18" charset="0"/>
              </a:rPr>
              <a:t> a minima </a:t>
            </a:r>
            <a:r>
              <a:rPr sz="1602" dirty="0" err="1">
                <a:latin typeface="Century Schoolbook" pitchFamily="18" charset="0"/>
              </a:rPr>
              <a:t>ce</a:t>
            </a:r>
            <a:r>
              <a:rPr sz="1602" dirty="0">
                <a:latin typeface="Century Schoolbook" pitchFamily="18" charset="0"/>
              </a:rPr>
              <a:t> </a:t>
            </a:r>
            <a:r>
              <a:rPr sz="1602" dirty="0" err="1">
                <a:latin typeface="Century Schoolbook" pitchFamily="18" charset="0"/>
              </a:rPr>
              <a:t>montant</a:t>
            </a:r>
            <a:r>
              <a:rPr sz="1602" dirty="0">
                <a:latin typeface="Century Schoolbook" pitchFamily="18" charset="0"/>
              </a:rPr>
              <a:t> </a:t>
            </a:r>
            <a:r>
              <a:rPr sz="1602" dirty="0" err="1">
                <a:latin typeface="Century Schoolbook" pitchFamily="18" charset="0"/>
              </a:rPr>
              <a:t>garanti</a:t>
            </a:r>
            <a:r>
              <a:rPr sz="1602" dirty="0">
                <a:latin typeface="Century Schoolbook" pitchFamily="18" charset="0"/>
              </a:rPr>
              <a:t> </a:t>
            </a:r>
            <a:r>
              <a:rPr sz="1602" dirty="0" err="1">
                <a:latin typeface="Century Schoolbook" pitchFamily="18" charset="0"/>
              </a:rPr>
              <a:t>lors</a:t>
            </a:r>
            <a:r>
              <a:rPr sz="1602" dirty="0">
                <a:latin typeface="Century Schoolbook" pitchFamily="18" charset="0"/>
              </a:rPr>
              <a:t> de la conversion du RI en </a:t>
            </a:r>
            <a:r>
              <a:rPr sz="1602" dirty="0" smtClean="0">
                <a:latin typeface="Century Schoolbook" pitchFamily="18" charset="0"/>
              </a:rPr>
              <a:t>IFSE</a:t>
            </a:r>
            <a:endParaRPr lang="fr-FR" sz="1602" dirty="0" smtClean="0">
              <a:latin typeface="Century Schoolbook" pitchFamily="18" charset="0"/>
            </a:endParaRPr>
          </a:p>
          <a:p>
            <a:pPr marL="534672" lvl="1" indent="-208298" algn="just" defTabSz="813816">
              <a:lnSpc>
                <a:spcPct val="110000"/>
              </a:lnSpc>
              <a:spcBef>
                <a:spcPts val="300"/>
              </a:spcBef>
              <a:buFont typeface="Courier New"/>
              <a:buChar char="o"/>
              <a:defRPr sz="1800"/>
            </a:pPr>
            <a:endParaRPr lang="fr-FR" sz="1602" dirty="0" smtClean="0"/>
          </a:p>
          <a:p>
            <a:pPr lvl="1" algn="just" eaLnBrk="1" hangingPunct="1">
              <a:lnSpc>
                <a:spcPct val="110000"/>
              </a:lnSpc>
              <a:buFont typeface="Courier New" pitchFamily="49" charset="0"/>
              <a:buChar char="o"/>
            </a:pPr>
            <a:r>
              <a:rPr lang="fr-FR" sz="1600" i="1" dirty="0" smtClean="0"/>
              <a:t>La méthode sera la suivante: 450 (montant mensuel du RI)/(1350/12) (montant mini IFSE groupe 1 / les 12 mois de l’année) = 4 </a:t>
            </a:r>
          </a:p>
          <a:p>
            <a:pPr lvl="1" algn="just" eaLnBrk="1" hangingPunct="1">
              <a:lnSpc>
                <a:spcPct val="110000"/>
              </a:lnSpc>
              <a:buFont typeface="Courier New" pitchFamily="49" charset="0"/>
              <a:buChar char="o"/>
            </a:pPr>
            <a:r>
              <a:rPr lang="fr-FR" sz="1600" i="1" dirty="0" smtClean="0"/>
              <a:t>Le chiffre 4 étant le taux moyen annuel applicable au montant minimal annuel applicable aux agents relevant du groupe 1 et </a:t>
            </a:r>
            <a:r>
              <a:rPr lang="fr-FR" sz="1602" i="1" dirty="0" smtClean="0"/>
              <a:t>des grades d’adjoint administratif principal de 2de et 1</a:t>
            </a:r>
            <a:r>
              <a:rPr lang="fr-FR" sz="1602" i="1" baseline="30000" dirty="0" smtClean="0"/>
              <a:t>ère</a:t>
            </a:r>
            <a:r>
              <a:rPr lang="fr-FR" sz="1602" i="1" dirty="0" smtClean="0"/>
              <a:t> classe</a:t>
            </a:r>
            <a:endParaRPr lang="fr-FR" sz="1600" i="1" dirty="0" smtClean="0"/>
          </a:p>
          <a:p>
            <a:pPr marL="243014" lvl="1" indent="83360" algn="just" defTabSz="813816">
              <a:lnSpc>
                <a:spcPct val="110000"/>
              </a:lnSpc>
              <a:spcBef>
                <a:spcPts val="400"/>
              </a:spcBef>
              <a:buSzTx/>
              <a:buNone/>
              <a:defRPr sz="1800"/>
            </a:pPr>
            <a:endParaRPr sz="979" dirty="0"/>
          </a:p>
          <a:p>
            <a:pPr marL="243014" lvl="1" indent="83360" algn="just" defTabSz="813816">
              <a:lnSpc>
                <a:spcPct val="110000"/>
              </a:lnSpc>
              <a:spcBef>
                <a:spcPts val="400"/>
              </a:spcBef>
              <a:buSzTx/>
              <a:buNone/>
              <a:defRPr sz="1800"/>
            </a:pPr>
            <a:endParaRPr sz="979" dirty="0"/>
          </a:p>
        </p:txBody>
      </p:sp>
      <p:sp>
        <p:nvSpPr>
          <p:cNvPr id="230" name="Shape 230"/>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34</a:t>
            </a:fld>
            <a:endParaRPr sz="1400" b="1" dirty="0">
              <a:solidFill>
                <a:srgbClr val="FFFFFF"/>
              </a:solidFill>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p:cNvSpPr>
          <p:nvPr>
            <p:ph type="title"/>
          </p:nvPr>
        </p:nvSpPr>
        <p:spPr>
          <a:xfrm>
            <a:off x="457200" y="274638"/>
            <a:ext cx="7467600" cy="1143001"/>
          </a:xfrm>
          <a:prstGeom prst="rect">
            <a:avLst/>
          </a:prstGeom>
        </p:spPr>
        <p:txBody>
          <a:bodyPr>
            <a:normAutofit fontScale="90000"/>
          </a:bodyPr>
          <a:lstStyle>
            <a:lvl1pPr algn="ctr" defTabSz="886968">
              <a:defRPr sz="2425"/>
            </a:lvl1pPr>
          </a:lstStyle>
          <a:p>
            <a:pPr lvl="0">
              <a:defRPr sz="1800" cap="none">
                <a:solidFill>
                  <a:srgbClr val="000000"/>
                </a:solidFill>
              </a:defRPr>
            </a:pPr>
            <a:r>
              <a:rPr sz="2425" cap="small">
                <a:solidFill>
                  <a:srgbClr val="575F6D"/>
                </a:solidFill>
              </a:rPr>
              <a:t>LES GARANTIES INDEMNITAIRES concernant la transition entre la pfr et l’IFSE</a:t>
            </a:r>
          </a:p>
        </p:txBody>
      </p:sp>
      <p:sp>
        <p:nvSpPr>
          <p:cNvPr id="233" name="Shape 233"/>
          <p:cNvSpPr>
            <a:spLocks noGrp="1"/>
          </p:cNvSpPr>
          <p:nvPr>
            <p:ph sz="quarter" idx="1"/>
          </p:nvPr>
        </p:nvSpPr>
        <p:spPr>
          <a:xfrm>
            <a:off x="457200" y="1600200"/>
            <a:ext cx="7467600" cy="4873625"/>
          </a:xfrm>
          <a:prstGeom prst="rect">
            <a:avLst/>
          </a:prstGeom>
        </p:spPr>
        <p:txBody>
          <a:bodyPr lIns="0" tIns="0" rIns="0" bIns="0">
            <a:normAutofit/>
          </a:bodyPr>
          <a:lstStyle/>
          <a:p>
            <a:pPr marL="147902" lvl="0" indent="-147902" algn="just">
              <a:lnSpc>
                <a:spcPct val="110000"/>
              </a:lnSpc>
              <a:buFont typeface="Courier New"/>
              <a:buChar char="o"/>
              <a:defRPr sz="1800"/>
            </a:pPr>
            <a:r>
              <a:rPr sz="1300"/>
              <a:t>S'agissant des agents bénéficiant de la  PFR, sont pris en compte, au titre de  la garantie indemnitaire, le versement mensuel  de la part  liée à l'exercice des  fonctions comme celui de la part liée à l'atteinte des résultats</a:t>
            </a:r>
          </a:p>
          <a:p>
            <a:pPr lvl="0" algn="just">
              <a:lnSpc>
                <a:spcPct val="110000"/>
              </a:lnSpc>
              <a:buFont typeface="Courier New"/>
              <a:buChar char="o"/>
              <a:defRPr sz="1800"/>
            </a:pPr>
            <a:endParaRPr sz="1300"/>
          </a:p>
          <a:p>
            <a:pPr marL="147902" lvl="0" indent="-147902" algn="just">
              <a:lnSpc>
                <a:spcPct val="110000"/>
              </a:lnSpc>
              <a:buFont typeface="Courier New"/>
              <a:buChar char="o"/>
              <a:defRPr sz="1800"/>
            </a:pPr>
            <a:r>
              <a:rPr sz="1300"/>
              <a:t>En  revanche, le versement exceptionnel de la part R est naturellement exclu de cette garantie</a:t>
            </a:r>
          </a:p>
        </p:txBody>
      </p:sp>
      <p:sp>
        <p:nvSpPr>
          <p:cNvPr id="234" name="Shape 234"/>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35</a:t>
            </a:fld>
            <a:endParaRPr sz="1400" b="1" dirty="0">
              <a:solidFill>
                <a:srgbClr val="FFFFFF"/>
              </a:solidFill>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hape 236"/>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lang="fr-FR" sz="1800" cap="none" dirty="0" smtClean="0">
                <a:solidFill>
                  <a:srgbClr val="575F6D"/>
                </a:solidFill>
              </a:rPr>
              <a:t>LES PRINCIPAUX</a:t>
            </a:r>
            <a:r>
              <a:rPr sz="2800" cap="small" dirty="0" smtClean="0">
                <a:solidFill>
                  <a:srgbClr val="575F6D"/>
                </a:solidFill>
              </a:rPr>
              <a:t> </a:t>
            </a:r>
            <a:r>
              <a:rPr sz="2800" cap="small" dirty="0" err="1">
                <a:solidFill>
                  <a:srgbClr val="575F6D"/>
                </a:solidFill>
              </a:rPr>
              <a:t>problèmes</a:t>
            </a:r>
            <a:r>
              <a:rPr sz="2800" cap="small" dirty="0">
                <a:solidFill>
                  <a:srgbClr val="575F6D"/>
                </a:solidFill>
              </a:rPr>
              <a:t> </a:t>
            </a:r>
            <a:r>
              <a:rPr sz="2800" cap="small" dirty="0" err="1">
                <a:solidFill>
                  <a:srgbClr val="575F6D"/>
                </a:solidFill>
              </a:rPr>
              <a:t>juridiques</a:t>
            </a:r>
            <a:r>
              <a:rPr sz="2800" cap="small" dirty="0">
                <a:solidFill>
                  <a:srgbClr val="575F6D"/>
                </a:solidFill>
              </a:rPr>
              <a:t> de transposition à la </a:t>
            </a:r>
            <a:r>
              <a:rPr sz="2800" cap="small" dirty="0" err="1">
                <a:solidFill>
                  <a:srgbClr val="575F6D"/>
                </a:solidFill>
              </a:rPr>
              <a:t>fpt</a:t>
            </a:r>
            <a:endParaRPr sz="2800" cap="small" dirty="0">
              <a:solidFill>
                <a:srgbClr val="575F6D"/>
              </a:solidFill>
            </a:endParaRPr>
          </a:p>
        </p:txBody>
      </p:sp>
      <p:sp>
        <p:nvSpPr>
          <p:cNvPr id="237" name="Shape 237"/>
          <p:cNvSpPr>
            <a:spLocks noGrp="1"/>
          </p:cNvSpPr>
          <p:nvPr>
            <p:ph sz="quarter" idx="1"/>
          </p:nvPr>
        </p:nvSpPr>
        <p:spPr>
          <a:xfrm>
            <a:off x="457200" y="1600200"/>
            <a:ext cx="7467600" cy="4873625"/>
          </a:xfrm>
          <a:prstGeom prst="rect">
            <a:avLst/>
          </a:prstGeom>
        </p:spPr>
        <p:txBody>
          <a:bodyPr lIns="0" tIns="0" rIns="0" bIns="0">
            <a:normAutofit/>
          </a:bodyPr>
          <a:lstStyle/>
          <a:p>
            <a:pPr marL="159279" lvl="0" indent="-159279" algn="just">
              <a:lnSpc>
                <a:spcPct val="110000"/>
              </a:lnSpc>
              <a:buFont typeface="Courier New"/>
              <a:buChar char="o"/>
              <a:defRPr sz="1800"/>
            </a:pPr>
            <a:r>
              <a:rPr sz="1400" dirty="0"/>
              <a:t>Le </a:t>
            </a:r>
            <a:r>
              <a:rPr sz="1400" dirty="0" err="1"/>
              <a:t>décret</a:t>
            </a:r>
            <a:r>
              <a:rPr sz="1400" dirty="0"/>
              <a:t> du 20 </a:t>
            </a:r>
            <a:r>
              <a:rPr sz="1400" dirty="0" err="1"/>
              <a:t>mai</a:t>
            </a:r>
            <a:r>
              <a:rPr sz="1400" dirty="0"/>
              <a:t> 2014 </a:t>
            </a:r>
            <a:r>
              <a:rPr sz="1400" dirty="0" err="1"/>
              <a:t>présente</a:t>
            </a:r>
            <a:r>
              <a:rPr sz="1400" dirty="0"/>
              <a:t> un aspect </a:t>
            </a:r>
            <a:r>
              <a:rPr sz="1400" dirty="0" err="1"/>
              <a:t>contraignant</a:t>
            </a:r>
            <a:r>
              <a:rPr sz="1400" dirty="0"/>
              <a:t> pour les </a:t>
            </a:r>
            <a:r>
              <a:rPr sz="1400" dirty="0" err="1" smtClean="0"/>
              <a:t>collectivités</a:t>
            </a:r>
            <a:r>
              <a:rPr lang="fr-FR" sz="1400" dirty="0" smtClean="0"/>
              <a:t> concernant les agents </a:t>
            </a:r>
            <a:r>
              <a:rPr lang="fr-FR" sz="1400" dirty="0" err="1" smtClean="0"/>
              <a:t>perçevant</a:t>
            </a:r>
            <a:r>
              <a:rPr lang="fr-FR" sz="1400" dirty="0" smtClean="0"/>
              <a:t> la PFR et l’IFRSTS (indemnité forfaitaire de sujétions et de travaux supplémentaires, versée aux conseillers socio-éducatif et assistants socio-éducatif)</a:t>
            </a:r>
          </a:p>
          <a:p>
            <a:pPr marL="159279" lvl="0" indent="-159279" algn="just">
              <a:lnSpc>
                <a:spcPct val="110000"/>
              </a:lnSpc>
              <a:buFont typeface="Courier New"/>
              <a:buChar char="o"/>
              <a:defRPr sz="1800"/>
            </a:pPr>
            <a:r>
              <a:rPr lang="fr-FR" sz="1400" dirty="0" smtClean="0"/>
              <a:t>Pour le reste des primes, il n’est pour le moment pas évoqué qu’elles seront ou non abrogées. Une incertitude plane sur ce point. Il est néanmoins recommandé de mettre en place le RIFSEEP afin d’éviter de délibérer successivement sur la mise en œuvre du dispositif pour différents cadres d’emplois, à mesure de la publication des arrêtés, car ces primes pourraient être abrogées une fois l’ensemble des agents </a:t>
            </a:r>
            <a:r>
              <a:rPr lang="fr-FR" sz="1400" smtClean="0"/>
              <a:t>territoriaux entrés </a:t>
            </a:r>
            <a:r>
              <a:rPr lang="fr-FR" sz="1400" dirty="0" smtClean="0"/>
              <a:t>dans le champ d’application du texte. </a:t>
            </a:r>
            <a:endParaRPr sz="1400" dirty="0"/>
          </a:p>
        </p:txBody>
      </p:sp>
      <p:sp>
        <p:nvSpPr>
          <p:cNvPr id="238" name="Shape 238"/>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36</a:t>
            </a:fld>
            <a:endParaRPr sz="1400" b="1" dirty="0">
              <a:solidFill>
                <a:srgbClr val="FFFFFF"/>
              </a:solidFill>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a:solidFill>
                  <a:srgbClr val="575F6D"/>
                </a:solidFill>
              </a:rPr>
              <a:t>L’abrogation du décret relatif à la pfr (1)</a:t>
            </a:r>
          </a:p>
        </p:txBody>
      </p:sp>
      <p:sp>
        <p:nvSpPr>
          <p:cNvPr id="241" name="Shape 241"/>
          <p:cNvSpPr>
            <a:spLocks noGrp="1"/>
          </p:cNvSpPr>
          <p:nvPr>
            <p:ph sz="quarter" idx="1"/>
          </p:nvPr>
        </p:nvSpPr>
        <p:spPr>
          <a:xfrm>
            <a:off x="457200" y="1600200"/>
            <a:ext cx="7467600" cy="4873625"/>
          </a:xfrm>
          <a:prstGeom prst="rect">
            <a:avLst/>
          </a:prstGeom>
        </p:spPr>
        <p:txBody>
          <a:bodyPr lIns="0" tIns="0" rIns="0" bIns="0">
            <a:normAutofit/>
          </a:bodyPr>
          <a:lstStyle/>
          <a:p>
            <a:pPr marL="159279" lvl="0" indent="-159279" algn="just">
              <a:lnSpc>
                <a:spcPct val="110000"/>
              </a:lnSpc>
              <a:buFont typeface="Courier New"/>
              <a:buChar char="o"/>
              <a:defRPr sz="1800"/>
            </a:pPr>
            <a:r>
              <a:rPr sz="1400" dirty="0"/>
              <a:t>La </a:t>
            </a:r>
            <a:r>
              <a:rPr sz="1400" dirty="0" err="1"/>
              <a:t>loi</a:t>
            </a:r>
            <a:r>
              <a:rPr sz="1400" dirty="0"/>
              <a:t> 84-53 a </a:t>
            </a:r>
            <a:r>
              <a:rPr sz="1400" dirty="0" err="1"/>
              <a:t>été</a:t>
            </a:r>
            <a:r>
              <a:rPr sz="1400" dirty="0"/>
              <a:t> </a:t>
            </a:r>
            <a:r>
              <a:rPr sz="1400" dirty="0" err="1"/>
              <a:t>modifiée</a:t>
            </a:r>
            <a:r>
              <a:rPr sz="1400" dirty="0"/>
              <a:t> en 2010 </a:t>
            </a:r>
            <a:r>
              <a:rPr sz="1400" dirty="0" err="1"/>
              <a:t>afin</a:t>
            </a:r>
            <a:r>
              <a:rPr sz="1400" dirty="0"/>
              <a:t> de </a:t>
            </a:r>
            <a:r>
              <a:rPr sz="1400" dirty="0" err="1"/>
              <a:t>prendre</a:t>
            </a:r>
            <a:r>
              <a:rPr sz="1400" dirty="0"/>
              <a:t> en </a:t>
            </a:r>
            <a:r>
              <a:rPr sz="1400" dirty="0" err="1"/>
              <a:t>compte</a:t>
            </a:r>
            <a:r>
              <a:rPr sz="1400" dirty="0"/>
              <a:t> </a:t>
            </a:r>
            <a:r>
              <a:rPr sz="1400" dirty="0" err="1"/>
              <a:t>ce</a:t>
            </a:r>
            <a:r>
              <a:rPr sz="1400" dirty="0"/>
              <a:t> nouveau régime </a:t>
            </a:r>
            <a:r>
              <a:rPr sz="1400" dirty="0" err="1"/>
              <a:t>indemnitaire</a:t>
            </a:r>
            <a:r>
              <a:rPr sz="1400" dirty="0"/>
              <a:t> </a:t>
            </a:r>
            <a:r>
              <a:rPr sz="1400" dirty="0" err="1"/>
              <a:t>dans</a:t>
            </a:r>
            <a:r>
              <a:rPr sz="1400" dirty="0"/>
              <a:t> la FPT.</a:t>
            </a:r>
          </a:p>
          <a:p>
            <a:pPr marL="159279" lvl="0" indent="-159279" algn="just">
              <a:lnSpc>
                <a:spcPct val="110000"/>
              </a:lnSpc>
              <a:buFont typeface="Courier New"/>
              <a:buChar char="o"/>
              <a:defRPr sz="1800"/>
            </a:pPr>
            <a:r>
              <a:rPr sz="1400" dirty="0" err="1"/>
              <a:t>L'alinéa</a:t>
            </a:r>
            <a:r>
              <a:rPr sz="1400" dirty="0"/>
              <a:t> </a:t>
            </a:r>
            <a:r>
              <a:rPr sz="1400" dirty="0" err="1"/>
              <a:t>suivant</a:t>
            </a:r>
            <a:r>
              <a:rPr sz="1400" dirty="0"/>
              <a:t> a </a:t>
            </a:r>
            <a:r>
              <a:rPr sz="1400" dirty="0" err="1"/>
              <a:t>alors</a:t>
            </a:r>
            <a:r>
              <a:rPr sz="1400" dirty="0"/>
              <a:t> </a:t>
            </a:r>
            <a:r>
              <a:rPr sz="1400" dirty="0" err="1"/>
              <a:t>été</a:t>
            </a:r>
            <a:r>
              <a:rPr sz="1400" dirty="0"/>
              <a:t> </a:t>
            </a:r>
            <a:r>
              <a:rPr sz="1400" dirty="0" err="1"/>
              <a:t>inséré</a:t>
            </a:r>
            <a:r>
              <a:rPr sz="1400" dirty="0"/>
              <a:t> à </a:t>
            </a:r>
            <a:r>
              <a:rPr sz="1400" dirty="0" err="1"/>
              <a:t>l'article</a:t>
            </a:r>
            <a:r>
              <a:rPr sz="1400" dirty="0"/>
              <a:t> 88 de la </a:t>
            </a:r>
            <a:r>
              <a:rPr sz="1400" dirty="0" err="1"/>
              <a:t>loi</a:t>
            </a:r>
            <a:r>
              <a:rPr sz="1400" dirty="0"/>
              <a:t>: </a:t>
            </a:r>
          </a:p>
          <a:p>
            <a:pPr lvl="0" algn="just">
              <a:lnSpc>
                <a:spcPct val="110000"/>
              </a:lnSpc>
              <a:buFont typeface="Courier New"/>
              <a:buChar char="o"/>
              <a:defRPr sz="1800"/>
            </a:pPr>
            <a:endParaRPr sz="1400" dirty="0"/>
          </a:p>
          <a:p>
            <a:pPr lvl="0" algn="just">
              <a:lnSpc>
                <a:spcPct val="110000"/>
              </a:lnSpc>
              <a:buSzTx/>
              <a:buNone/>
              <a:defRPr sz="1800"/>
            </a:pPr>
            <a:r>
              <a:rPr sz="1400" i="1" dirty="0"/>
              <a:t>« </a:t>
            </a:r>
            <a:r>
              <a:rPr sz="1400" i="1" dirty="0" err="1"/>
              <a:t>Lorsque</a:t>
            </a:r>
            <a:r>
              <a:rPr sz="1400" i="1" dirty="0"/>
              <a:t> les services de </a:t>
            </a:r>
            <a:r>
              <a:rPr sz="1400" i="1" dirty="0" err="1"/>
              <a:t>l'État</a:t>
            </a:r>
            <a:r>
              <a:rPr sz="1400" i="1" dirty="0"/>
              <a:t> servant de </a:t>
            </a:r>
            <a:r>
              <a:rPr sz="1400" i="1" dirty="0" err="1"/>
              <a:t>référence</a:t>
            </a:r>
            <a:r>
              <a:rPr sz="1400" i="1" dirty="0"/>
              <a:t> </a:t>
            </a:r>
            <a:r>
              <a:rPr sz="1400" i="1" dirty="0" err="1"/>
              <a:t>bénéficient</a:t>
            </a:r>
            <a:r>
              <a:rPr sz="1400" i="1" dirty="0"/>
              <a:t> </a:t>
            </a:r>
            <a:r>
              <a:rPr sz="1400" i="1" dirty="0" err="1"/>
              <a:t>d'une</a:t>
            </a:r>
            <a:r>
              <a:rPr sz="1400" i="1" dirty="0"/>
              <a:t> PFR, le régime </a:t>
            </a:r>
            <a:r>
              <a:rPr sz="1400" i="1" dirty="0" err="1"/>
              <a:t>indemnitaire</a:t>
            </a:r>
            <a:r>
              <a:rPr sz="1400" i="1" dirty="0"/>
              <a:t> </a:t>
            </a:r>
            <a:r>
              <a:rPr sz="1400" i="1" dirty="0" err="1"/>
              <a:t>que</a:t>
            </a:r>
            <a:r>
              <a:rPr sz="1400" i="1" dirty="0"/>
              <a:t> </a:t>
            </a:r>
            <a:r>
              <a:rPr sz="1400" i="1" dirty="0" err="1"/>
              <a:t>peut</a:t>
            </a:r>
            <a:r>
              <a:rPr sz="1400" i="1" dirty="0"/>
              <a:t> fixer </a:t>
            </a:r>
            <a:r>
              <a:rPr sz="1400" i="1" dirty="0" err="1"/>
              <a:t>l'organe</a:t>
            </a:r>
            <a:r>
              <a:rPr sz="1400" i="1" dirty="0"/>
              <a:t> </a:t>
            </a:r>
            <a:r>
              <a:rPr sz="1400" i="1" dirty="0" err="1"/>
              <a:t>délibérant</a:t>
            </a:r>
            <a:r>
              <a:rPr sz="1400" i="1" dirty="0"/>
              <a:t> </a:t>
            </a:r>
            <a:r>
              <a:rPr sz="1400" i="1" dirty="0" err="1"/>
              <a:t>comprend</a:t>
            </a:r>
            <a:r>
              <a:rPr sz="1400" i="1" dirty="0"/>
              <a:t> </a:t>
            </a:r>
            <a:r>
              <a:rPr sz="1400" i="1" dirty="0" err="1"/>
              <a:t>une</a:t>
            </a:r>
            <a:r>
              <a:rPr sz="1400" i="1" dirty="0"/>
              <a:t> part </a:t>
            </a:r>
            <a:r>
              <a:rPr sz="1400" i="1" dirty="0" err="1"/>
              <a:t>liée</a:t>
            </a:r>
            <a:r>
              <a:rPr sz="1400" i="1" dirty="0"/>
              <a:t> à la </a:t>
            </a:r>
            <a:r>
              <a:rPr sz="1400" i="1" dirty="0" err="1"/>
              <a:t>fonction</a:t>
            </a:r>
            <a:r>
              <a:rPr sz="1400" i="1" dirty="0"/>
              <a:t> et </a:t>
            </a:r>
            <a:r>
              <a:rPr sz="1400" i="1" dirty="0" err="1"/>
              <a:t>une</a:t>
            </a:r>
            <a:r>
              <a:rPr sz="1400" i="1" dirty="0"/>
              <a:t> part </a:t>
            </a:r>
            <a:r>
              <a:rPr sz="1400" i="1" dirty="0" err="1"/>
              <a:t>liée</a:t>
            </a:r>
            <a:r>
              <a:rPr sz="1400" i="1" dirty="0"/>
              <a:t> aux </a:t>
            </a:r>
            <a:r>
              <a:rPr sz="1400" i="1" dirty="0" err="1"/>
              <a:t>résultats</a:t>
            </a:r>
            <a:r>
              <a:rPr sz="1400" i="1" dirty="0"/>
              <a:t>. </a:t>
            </a:r>
            <a:r>
              <a:rPr sz="1400" i="1" dirty="0" err="1"/>
              <a:t>L'organe</a:t>
            </a:r>
            <a:r>
              <a:rPr sz="1400" i="1" dirty="0"/>
              <a:t> </a:t>
            </a:r>
            <a:r>
              <a:rPr sz="1400" i="1" dirty="0" err="1"/>
              <a:t>délibérant</a:t>
            </a:r>
            <a:r>
              <a:rPr sz="1400" i="1" dirty="0"/>
              <a:t> </a:t>
            </a:r>
            <a:r>
              <a:rPr sz="1400" i="1" dirty="0" err="1"/>
              <a:t>détermine</a:t>
            </a:r>
            <a:r>
              <a:rPr sz="1400" i="1" dirty="0"/>
              <a:t> les plafonds </a:t>
            </a:r>
            <a:r>
              <a:rPr sz="1400" i="1" dirty="0" err="1"/>
              <a:t>applicables</a:t>
            </a:r>
            <a:r>
              <a:rPr sz="1400" i="1" dirty="0"/>
              <a:t> à </a:t>
            </a:r>
            <a:r>
              <a:rPr sz="1400" i="1" dirty="0" err="1"/>
              <a:t>chacune</a:t>
            </a:r>
            <a:r>
              <a:rPr sz="1400" i="1" dirty="0"/>
              <a:t> de </a:t>
            </a:r>
            <a:r>
              <a:rPr sz="1400" i="1" dirty="0" err="1"/>
              <a:t>ces</a:t>
            </a:r>
            <a:r>
              <a:rPr sz="1400" i="1" dirty="0"/>
              <a:t> parts, sans </a:t>
            </a:r>
            <a:r>
              <a:rPr sz="1400" i="1" dirty="0" err="1"/>
              <a:t>que</a:t>
            </a:r>
            <a:r>
              <a:rPr sz="1400" i="1" dirty="0"/>
              <a:t> la </a:t>
            </a:r>
            <a:r>
              <a:rPr sz="1400" i="1" dirty="0" err="1"/>
              <a:t>somme</a:t>
            </a:r>
            <a:r>
              <a:rPr sz="1400" i="1" dirty="0"/>
              <a:t> de </a:t>
            </a:r>
            <a:r>
              <a:rPr sz="1400" i="1" dirty="0" err="1" smtClean="0"/>
              <a:t>ceux</a:t>
            </a:r>
            <a:r>
              <a:rPr lang="fr-FR" sz="1400" i="1" dirty="0" smtClean="0"/>
              <a:t>-</a:t>
            </a:r>
            <a:r>
              <a:rPr sz="1400" i="1" dirty="0" err="1" smtClean="0"/>
              <a:t>ci</a:t>
            </a:r>
            <a:r>
              <a:rPr sz="1400" i="1" dirty="0" smtClean="0"/>
              <a:t> </a:t>
            </a:r>
            <a:r>
              <a:rPr sz="1400" i="1" dirty="0" err="1"/>
              <a:t>n'excède</a:t>
            </a:r>
            <a:r>
              <a:rPr sz="1400" i="1" dirty="0"/>
              <a:t> le plafond global de la PFR des </a:t>
            </a:r>
            <a:r>
              <a:rPr sz="1400" i="1" dirty="0" err="1"/>
              <a:t>fonctionnaires</a:t>
            </a:r>
            <a:r>
              <a:rPr sz="1400" i="1" dirty="0"/>
              <a:t> de </a:t>
            </a:r>
            <a:r>
              <a:rPr sz="1400" i="1" dirty="0" err="1"/>
              <a:t>l'État</a:t>
            </a:r>
            <a:r>
              <a:rPr sz="1400" i="1" dirty="0"/>
              <a:t>, et fixe les </a:t>
            </a:r>
            <a:r>
              <a:rPr sz="1400" i="1" dirty="0" err="1"/>
              <a:t>critères</a:t>
            </a:r>
            <a:r>
              <a:rPr sz="1400" i="1" dirty="0"/>
              <a:t> </a:t>
            </a:r>
            <a:r>
              <a:rPr sz="1400" i="1" dirty="0" err="1"/>
              <a:t>pris</a:t>
            </a:r>
            <a:r>
              <a:rPr sz="1400" i="1" dirty="0"/>
              <a:t> en </a:t>
            </a:r>
            <a:r>
              <a:rPr sz="1400" i="1" dirty="0" err="1"/>
              <a:t>compte</a:t>
            </a:r>
            <a:r>
              <a:rPr sz="1400" i="1" dirty="0"/>
              <a:t> pour la </a:t>
            </a:r>
            <a:r>
              <a:rPr sz="1400" i="1" dirty="0" err="1"/>
              <a:t>détermination</a:t>
            </a:r>
            <a:r>
              <a:rPr sz="1400" i="1" dirty="0"/>
              <a:t> du </a:t>
            </a:r>
            <a:r>
              <a:rPr sz="1400" i="1" dirty="0" err="1"/>
              <a:t>niveau</a:t>
            </a:r>
            <a:r>
              <a:rPr sz="1400" i="1" dirty="0"/>
              <a:t> des </a:t>
            </a:r>
            <a:r>
              <a:rPr sz="1400" i="1" dirty="0" err="1"/>
              <a:t>fonctions</a:t>
            </a:r>
            <a:r>
              <a:rPr sz="1400" i="1" dirty="0"/>
              <a:t> et pour </a:t>
            </a:r>
            <a:r>
              <a:rPr sz="1400" i="1" dirty="0" err="1"/>
              <a:t>l'appréciation</a:t>
            </a:r>
            <a:r>
              <a:rPr sz="1400" i="1" dirty="0"/>
              <a:t> des </a:t>
            </a:r>
            <a:r>
              <a:rPr sz="1400" i="1" dirty="0" err="1"/>
              <a:t>résultats</a:t>
            </a:r>
            <a:r>
              <a:rPr sz="1400" i="1" dirty="0"/>
              <a:t>. </a:t>
            </a:r>
          </a:p>
          <a:p>
            <a:pPr lvl="0" algn="just">
              <a:lnSpc>
                <a:spcPct val="110000"/>
              </a:lnSpc>
              <a:buSzTx/>
              <a:buNone/>
              <a:defRPr sz="1800"/>
            </a:pPr>
            <a:endParaRPr sz="1400" i="1" dirty="0"/>
          </a:p>
          <a:p>
            <a:pPr lvl="0" algn="just">
              <a:lnSpc>
                <a:spcPct val="110000"/>
              </a:lnSpc>
              <a:buSzTx/>
              <a:buNone/>
              <a:defRPr sz="1800"/>
            </a:pPr>
            <a:r>
              <a:rPr sz="1400" b="1" i="1" dirty="0" err="1"/>
              <a:t>Ce</a:t>
            </a:r>
            <a:r>
              <a:rPr sz="1400" b="1" i="1" dirty="0"/>
              <a:t> régime </a:t>
            </a:r>
            <a:r>
              <a:rPr sz="1400" b="1" i="1" dirty="0" err="1"/>
              <a:t>est</a:t>
            </a:r>
            <a:r>
              <a:rPr sz="1400" b="1" i="1" dirty="0"/>
              <a:t> </a:t>
            </a:r>
            <a:r>
              <a:rPr sz="1400" b="1" i="1" dirty="0" err="1"/>
              <a:t>mis</a:t>
            </a:r>
            <a:r>
              <a:rPr sz="1400" b="1" i="1" dirty="0"/>
              <a:t> en place </a:t>
            </a:r>
            <a:r>
              <a:rPr sz="1400" b="1" i="1" dirty="0" err="1"/>
              <a:t>dans</a:t>
            </a:r>
            <a:r>
              <a:rPr sz="1400" b="1" i="1" dirty="0"/>
              <a:t> la </a:t>
            </a:r>
            <a:r>
              <a:rPr sz="1400" b="1" i="1" dirty="0" err="1"/>
              <a:t>collectivité</a:t>
            </a:r>
            <a:r>
              <a:rPr sz="1400" b="1" i="1" dirty="0"/>
              <a:t> </a:t>
            </a:r>
            <a:r>
              <a:rPr sz="1400" b="1" i="1" dirty="0" err="1"/>
              <a:t>territoriale</a:t>
            </a:r>
            <a:r>
              <a:rPr sz="1400" b="1" i="1" dirty="0"/>
              <a:t> </a:t>
            </a:r>
            <a:r>
              <a:rPr sz="1400" b="1" i="1" dirty="0" err="1"/>
              <a:t>ou</a:t>
            </a:r>
            <a:r>
              <a:rPr sz="1400" b="1" i="1" dirty="0"/>
              <a:t> </a:t>
            </a:r>
            <a:r>
              <a:rPr sz="1400" b="1" i="1" dirty="0" err="1"/>
              <a:t>l'établissement</a:t>
            </a:r>
            <a:r>
              <a:rPr sz="1400" b="1" i="1" dirty="0"/>
              <a:t> public local </a:t>
            </a:r>
            <a:r>
              <a:rPr sz="1400" b="1" i="1" dirty="0" err="1"/>
              <a:t>lors</a:t>
            </a:r>
            <a:r>
              <a:rPr sz="1400" b="1" i="1" dirty="0"/>
              <a:t> de la première modification de son régime </a:t>
            </a:r>
            <a:r>
              <a:rPr sz="1400" b="1" i="1" dirty="0" err="1"/>
              <a:t>indemnitaire</a:t>
            </a:r>
            <a:r>
              <a:rPr sz="1400" b="1" i="1" dirty="0"/>
              <a:t> qui suit </a:t>
            </a:r>
            <a:r>
              <a:rPr sz="1400" b="1" i="1" dirty="0" err="1"/>
              <a:t>l'entrée</a:t>
            </a:r>
            <a:r>
              <a:rPr sz="1400" b="1" i="1" dirty="0"/>
              <a:t> en </a:t>
            </a:r>
            <a:r>
              <a:rPr sz="1400" b="1" i="1" dirty="0" err="1"/>
              <a:t>vigueur</a:t>
            </a:r>
            <a:r>
              <a:rPr sz="1400" b="1" i="1" dirty="0"/>
              <a:t> de la PFR </a:t>
            </a:r>
            <a:r>
              <a:rPr sz="1400" b="1" i="1" dirty="0" err="1"/>
              <a:t>dans</a:t>
            </a:r>
            <a:r>
              <a:rPr sz="1400" b="1" i="1" dirty="0"/>
              <a:t> les services de </a:t>
            </a:r>
            <a:r>
              <a:rPr sz="1400" b="1" i="1" dirty="0" err="1"/>
              <a:t>l'État</a:t>
            </a:r>
            <a:r>
              <a:rPr sz="1400" b="1" i="1" dirty="0"/>
              <a:t>. Le régime </a:t>
            </a:r>
            <a:r>
              <a:rPr sz="1400" b="1" i="1" dirty="0" err="1"/>
              <a:t>antérieur</a:t>
            </a:r>
            <a:r>
              <a:rPr sz="1400" b="1" i="1" dirty="0"/>
              <a:t> </a:t>
            </a:r>
            <a:r>
              <a:rPr sz="1400" b="1" i="1" dirty="0" err="1"/>
              <a:t>est</a:t>
            </a:r>
            <a:r>
              <a:rPr sz="1400" b="1" i="1" dirty="0"/>
              <a:t> </a:t>
            </a:r>
            <a:r>
              <a:rPr sz="1400" b="1" i="1" dirty="0" err="1"/>
              <a:t>maintenu</a:t>
            </a:r>
            <a:r>
              <a:rPr sz="1400" b="1" i="1" dirty="0"/>
              <a:t> </a:t>
            </a:r>
            <a:r>
              <a:rPr sz="1400" b="1" i="1" dirty="0" err="1"/>
              <a:t>jusqu'à</a:t>
            </a:r>
            <a:r>
              <a:rPr sz="1400" b="1" i="1" dirty="0"/>
              <a:t> </a:t>
            </a:r>
            <a:r>
              <a:rPr sz="1400" b="1" i="1" dirty="0" err="1"/>
              <a:t>cette</a:t>
            </a:r>
            <a:r>
              <a:rPr sz="1400" b="1" i="1" dirty="0"/>
              <a:t> modification ».</a:t>
            </a:r>
          </a:p>
        </p:txBody>
      </p:sp>
      <p:sp>
        <p:nvSpPr>
          <p:cNvPr id="242" name="Shape 242"/>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37</a:t>
            </a:fld>
            <a:endParaRPr sz="1400" b="1" dirty="0">
              <a:solidFill>
                <a:srgbClr val="FFFFFF"/>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hape 244"/>
          <p:cNvSpPr>
            <a:spLocks noGrp="1"/>
          </p:cNvSpPr>
          <p:nvPr>
            <p:ph type="title"/>
          </p:nvPr>
        </p:nvSpPr>
        <p:spPr>
          <a:xfrm>
            <a:off x="457200" y="274638"/>
            <a:ext cx="7467600" cy="1143001"/>
          </a:xfrm>
          <a:prstGeom prst="rect">
            <a:avLst/>
          </a:prstGeom>
        </p:spPr>
        <p:txBody>
          <a:bodyPr/>
          <a:lstStyle>
            <a:lvl1pPr algn="ctr">
              <a:defRPr sz="2800"/>
            </a:lvl1pPr>
          </a:lstStyle>
          <a:p>
            <a:pPr lvl="0">
              <a:defRPr sz="1800" cap="none">
                <a:solidFill>
                  <a:srgbClr val="000000"/>
                </a:solidFill>
              </a:defRPr>
            </a:pPr>
            <a:r>
              <a:rPr sz="2800" cap="small">
                <a:solidFill>
                  <a:srgbClr val="575F6D"/>
                </a:solidFill>
              </a:rPr>
              <a:t>L’abrogation du décret relatif à la pfr (2)</a:t>
            </a:r>
          </a:p>
        </p:txBody>
      </p:sp>
      <p:sp>
        <p:nvSpPr>
          <p:cNvPr id="245" name="Shape 245"/>
          <p:cNvSpPr>
            <a:spLocks noGrp="1"/>
          </p:cNvSpPr>
          <p:nvPr>
            <p:ph sz="quarter" idx="1"/>
          </p:nvPr>
        </p:nvSpPr>
        <p:spPr>
          <a:xfrm>
            <a:off x="457200" y="1600200"/>
            <a:ext cx="7467600" cy="4873625"/>
          </a:xfrm>
          <a:prstGeom prst="rect">
            <a:avLst/>
          </a:prstGeom>
        </p:spPr>
        <p:txBody>
          <a:bodyPr lIns="0" tIns="0" rIns="0" bIns="0">
            <a:normAutofit/>
          </a:bodyPr>
          <a:lstStyle/>
          <a:p>
            <a:pPr marL="143465" lvl="0" indent="-143465" algn="just" defTabSz="886968">
              <a:lnSpc>
                <a:spcPct val="110000"/>
              </a:lnSpc>
              <a:spcBef>
                <a:spcPts val="500"/>
              </a:spcBef>
              <a:buFont typeface="Courier New"/>
              <a:buChar char="o"/>
              <a:defRPr sz="1800"/>
            </a:pPr>
            <a:r>
              <a:rPr sz="1261" dirty="0" err="1"/>
              <a:t>Une</a:t>
            </a:r>
            <a:r>
              <a:rPr sz="1261" dirty="0"/>
              <a:t> modification de </a:t>
            </a:r>
            <a:r>
              <a:rPr sz="1261" dirty="0" err="1"/>
              <a:t>cette</a:t>
            </a:r>
            <a:r>
              <a:rPr sz="1261" dirty="0"/>
              <a:t> </a:t>
            </a:r>
            <a:r>
              <a:rPr sz="1261" dirty="0" smtClean="0"/>
              <a:t>disposition</a:t>
            </a:r>
            <a:r>
              <a:rPr lang="fr-FR" sz="1261" dirty="0" smtClean="0"/>
              <a:t> aurait été</a:t>
            </a:r>
            <a:r>
              <a:rPr sz="1261" dirty="0" smtClean="0"/>
              <a:t> </a:t>
            </a:r>
            <a:r>
              <a:rPr sz="1261" dirty="0" err="1"/>
              <a:t>nécessaire</a:t>
            </a:r>
            <a:r>
              <a:rPr sz="1261" dirty="0"/>
              <a:t>, </a:t>
            </a:r>
            <a:r>
              <a:rPr sz="1261" dirty="0" err="1"/>
              <a:t>compte</a:t>
            </a:r>
            <a:r>
              <a:rPr sz="1261" dirty="0"/>
              <a:t> </a:t>
            </a:r>
            <a:r>
              <a:rPr sz="1261" dirty="0" err="1"/>
              <a:t>tenu</a:t>
            </a:r>
            <a:r>
              <a:rPr sz="1261" dirty="0"/>
              <a:t> de </a:t>
            </a:r>
            <a:r>
              <a:rPr sz="1261" dirty="0" err="1" smtClean="0"/>
              <a:t>l'abrogation</a:t>
            </a:r>
            <a:r>
              <a:rPr lang="fr-FR" sz="1261" dirty="0" smtClean="0"/>
              <a:t> </a:t>
            </a:r>
            <a:r>
              <a:rPr sz="1261" dirty="0" smtClean="0"/>
              <a:t>de </a:t>
            </a:r>
            <a:r>
              <a:rPr sz="1261" dirty="0"/>
              <a:t>la </a:t>
            </a:r>
            <a:r>
              <a:rPr sz="1261" dirty="0" smtClean="0"/>
              <a:t>PFR</a:t>
            </a:r>
            <a:r>
              <a:rPr lang="fr-FR" sz="1261" dirty="0" smtClean="0"/>
              <a:t>, mais elle n’est pas intervenue</a:t>
            </a:r>
          </a:p>
          <a:p>
            <a:pPr marL="143465" lvl="0" indent="-143465" algn="just" defTabSz="886968">
              <a:lnSpc>
                <a:spcPct val="110000"/>
              </a:lnSpc>
              <a:spcBef>
                <a:spcPts val="500"/>
              </a:spcBef>
              <a:buFont typeface="Courier New"/>
              <a:buChar char="o"/>
              <a:defRPr sz="1800"/>
            </a:pPr>
            <a:endParaRPr sz="1261" dirty="0"/>
          </a:p>
          <a:p>
            <a:pPr marL="143465" lvl="0" indent="-143465" algn="just" defTabSz="886968">
              <a:lnSpc>
                <a:spcPct val="110000"/>
              </a:lnSpc>
              <a:spcBef>
                <a:spcPts val="500"/>
              </a:spcBef>
              <a:buFont typeface="Courier New"/>
              <a:buChar char="o"/>
              <a:defRPr sz="1800"/>
            </a:pPr>
            <a:r>
              <a:rPr sz="1261" dirty="0" smtClean="0"/>
              <a:t>Pour </a:t>
            </a:r>
            <a:r>
              <a:rPr sz="1261" dirty="0"/>
              <a:t>des raisons </a:t>
            </a:r>
            <a:r>
              <a:rPr sz="1261" dirty="0" err="1"/>
              <a:t>pratiques</a:t>
            </a:r>
            <a:r>
              <a:rPr sz="1261" dirty="0"/>
              <a:t> tout </a:t>
            </a:r>
            <a:r>
              <a:rPr sz="1261" dirty="0" err="1"/>
              <a:t>autant</a:t>
            </a:r>
            <a:r>
              <a:rPr sz="1261" dirty="0"/>
              <a:t> </a:t>
            </a:r>
            <a:r>
              <a:rPr sz="1261" dirty="0" err="1"/>
              <a:t>que</a:t>
            </a:r>
            <a:r>
              <a:rPr sz="1261" dirty="0"/>
              <a:t> </a:t>
            </a:r>
            <a:r>
              <a:rPr sz="1261" dirty="0" err="1"/>
              <a:t>d’équité</a:t>
            </a:r>
            <a:r>
              <a:rPr sz="1261" dirty="0"/>
              <a:t>, </a:t>
            </a:r>
            <a:r>
              <a:rPr sz="1261" dirty="0" err="1"/>
              <a:t>il</a:t>
            </a:r>
            <a:r>
              <a:rPr sz="1261" dirty="0"/>
              <a:t> </a:t>
            </a:r>
            <a:r>
              <a:rPr sz="1261" dirty="0" err="1"/>
              <a:t>conviendra</a:t>
            </a:r>
            <a:r>
              <a:rPr sz="1261" dirty="0"/>
              <a:t> de </a:t>
            </a:r>
            <a:r>
              <a:rPr sz="1261" dirty="0" err="1"/>
              <a:t>maintenir</a:t>
            </a:r>
            <a:r>
              <a:rPr sz="1261" dirty="0"/>
              <a:t> la PFR </a:t>
            </a:r>
            <a:r>
              <a:rPr sz="1261" dirty="0" err="1"/>
              <a:t>jusqu’à</a:t>
            </a:r>
            <a:r>
              <a:rPr sz="1261" dirty="0"/>
              <a:t> </a:t>
            </a:r>
            <a:r>
              <a:rPr sz="1261" dirty="0" err="1"/>
              <a:t>ce</a:t>
            </a:r>
            <a:r>
              <a:rPr sz="1261" dirty="0"/>
              <a:t> </a:t>
            </a:r>
            <a:r>
              <a:rPr sz="1261" dirty="0" err="1"/>
              <a:t>que</a:t>
            </a:r>
            <a:r>
              <a:rPr sz="1261" dirty="0"/>
              <a:t> le </a:t>
            </a:r>
            <a:r>
              <a:rPr sz="1261" dirty="0" err="1"/>
              <a:t>dispositif</a:t>
            </a:r>
            <a:r>
              <a:rPr sz="1261" dirty="0"/>
              <a:t> </a:t>
            </a:r>
            <a:r>
              <a:rPr sz="1261" dirty="0" err="1"/>
              <a:t>soit</a:t>
            </a:r>
            <a:r>
              <a:rPr sz="1261" dirty="0"/>
              <a:t> applicable de </a:t>
            </a:r>
            <a:r>
              <a:rPr sz="1261" dirty="0" err="1"/>
              <a:t>plein</a:t>
            </a:r>
            <a:r>
              <a:rPr sz="1261" dirty="0"/>
              <a:t> </a:t>
            </a:r>
            <a:r>
              <a:rPr sz="1261" dirty="0" err="1" smtClean="0"/>
              <a:t>droit</a:t>
            </a:r>
            <a:r>
              <a:rPr lang="fr-FR" sz="1261" dirty="0" smtClean="0"/>
              <a:t> par une délibération </a:t>
            </a:r>
            <a:r>
              <a:rPr sz="1261" dirty="0" smtClean="0"/>
              <a:t>de </a:t>
            </a:r>
            <a:r>
              <a:rPr sz="1261" dirty="0"/>
              <a:t>la </a:t>
            </a:r>
            <a:r>
              <a:rPr sz="1261" dirty="0" err="1"/>
              <a:t>collectivité</a:t>
            </a:r>
            <a:r>
              <a:rPr sz="1261" dirty="0"/>
              <a:t> </a:t>
            </a:r>
            <a:r>
              <a:rPr sz="1261" dirty="0" err="1"/>
              <a:t>instaurant</a:t>
            </a:r>
            <a:r>
              <a:rPr sz="1261" dirty="0"/>
              <a:t> </a:t>
            </a:r>
            <a:r>
              <a:rPr sz="1261" dirty="0" err="1"/>
              <a:t>l’IFSE</a:t>
            </a:r>
            <a:r>
              <a:rPr sz="1261" dirty="0"/>
              <a:t> et </a:t>
            </a:r>
            <a:r>
              <a:rPr sz="1261" dirty="0" err="1"/>
              <a:t>remplaçant</a:t>
            </a:r>
            <a:r>
              <a:rPr sz="1261" dirty="0"/>
              <a:t> de </a:t>
            </a:r>
            <a:r>
              <a:rPr sz="1261" dirty="0" err="1"/>
              <a:t>ce</a:t>
            </a:r>
            <a:r>
              <a:rPr sz="1261" dirty="0"/>
              <a:t> fait la </a:t>
            </a:r>
            <a:r>
              <a:rPr sz="1261" dirty="0" smtClean="0"/>
              <a:t>PFR</a:t>
            </a:r>
            <a:endParaRPr lang="fr-FR" sz="1261" dirty="0" smtClean="0"/>
          </a:p>
          <a:p>
            <a:pPr marL="143465" lvl="0" indent="-143465" algn="just" defTabSz="886968">
              <a:lnSpc>
                <a:spcPct val="110000"/>
              </a:lnSpc>
              <a:spcBef>
                <a:spcPts val="500"/>
              </a:spcBef>
              <a:buFont typeface="Courier New"/>
              <a:buChar char="o"/>
              <a:defRPr sz="1800"/>
            </a:pPr>
            <a:endParaRPr sz="1261" dirty="0"/>
          </a:p>
          <a:p>
            <a:pPr marL="143465" lvl="0" indent="-143465" algn="just" defTabSz="886968">
              <a:lnSpc>
                <a:spcPct val="110000"/>
              </a:lnSpc>
              <a:spcBef>
                <a:spcPts val="500"/>
              </a:spcBef>
              <a:buFont typeface="Courier New"/>
              <a:buChar char="o"/>
              <a:defRPr sz="1800"/>
            </a:pPr>
            <a:r>
              <a:rPr sz="1261" dirty="0" smtClean="0"/>
              <a:t>Les </a:t>
            </a:r>
            <a:r>
              <a:rPr sz="1261" dirty="0" err="1"/>
              <a:t>collectivités</a:t>
            </a:r>
            <a:r>
              <a:rPr sz="1261" dirty="0"/>
              <a:t> qui </a:t>
            </a:r>
            <a:r>
              <a:rPr sz="1261" dirty="0" err="1"/>
              <a:t>avaient</a:t>
            </a:r>
            <a:r>
              <a:rPr sz="1261" dirty="0"/>
              <a:t> </a:t>
            </a:r>
            <a:r>
              <a:rPr sz="1261" dirty="0" err="1"/>
              <a:t>mis</a:t>
            </a:r>
            <a:r>
              <a:rPr sz="1261" dirty="0"/>
              <a:t> en place la PFR </a:t>
            </a:r>
            <a:r>
              <a:rPr sz="1261" dirty="0" err="1" smtClean="0"/>
              <a:t>devront</a:t>
            </a:r>
            <a:r>
              <a:rPr lang="fr-FR" sz="1261" dirty="0" smtClean="0"/>
              <a:t> au </a:t>
            </a:r>
            <a:r>
              <a:rPr sz="1261" dirty="0" smtClean="0"/>
              <a:t>plus </a:t>
            </a:r>
            <a:r>
              <a:rPr sz="1261" dirty="0" err="1" smtClean="0"/>
              <a:t>vite</a:t>
            </a:r>
            <a:r>
              <a:rPr lang="fr-FR" sz="1261" dirty="0" smtClean="0"/>
              <a:t>,</a:t>
            </a:r>
            <a:r>
              <a:rPr sz="1261" dirty="0" smtClean="0"/>
              <a:t> </a:t>
            </a:r>
            <a:r>
              <a:rPr sz="1261" dirty="0" err="1"/>
              <a:t>remplacer</a:t>
            </a:r>
            <a:r>
              <a:rPr sz="1261" dirty="0"/>
              <a:t> </a:t>
            </a:r>
            <a:r>
              <a:rPr sz="1261" dirty="0" err="1"/>
              <a:t>celle-ci</a:t>
            </a:r>
            <a:r>
              <a:rPr sz="1261" dirty="0"/>
              <a:t> par </a:t>
            </a:r>
            <a:r>
              <a:rPr sz="1261" dirty="0" err="1" smtClean="0"/>
              <a:t>l’IFSE</a:t>
            </a:r>
            <a:r>
              <a:rPr lang="fr-FR" sz="1261" dirty="0" smtClean="0"/>
              <a:t> après le 1</a:t>
            </a:r>
            <a:r>
              <a:rPr lang="fr-FR" sz="1261" baseline="30000" dirty="0" smtClean="0"/>
              <a:t>er</a:t>
            </a:r>
            <a:r>
              <a:rPr lang="fr-FR" sz="1261" dirty="0" smtClean="0"/>
              <a:t> janvier 2016. </a:t>
            </a:r>
            <a:endParaRPr sz="1261" dirty="0"/>
          </a:p>
        </p:txBody>
      </p:sp>
      <p:sp>
        <p:nvSpPr>
          <p:cNvPr id="246" name="Shape 246"/>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38</a:t>
            </a:fld>
            <a:endParaRPr sz="1400" b="1" dirty="0">
              <a:solidFill>
                <a:srgbClr val="FFFFFF"/>
              </a:solidFill>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Shape 248"/>
          <p:cNvSpPr>
            <a:spLocks noGrp="1"/>
          </p:cNvSpPr>
          <p:nvPr>
            <p:ph type="title"/>
          </p:nvPr>
        </p:nvSpPr>
        <p:spPr>
          <a:xfrm>
            <a:off x="457200" y="274638"/>
            <a:ext cx="7467600" cy="1143001"/>
          </a:xfrm>
          <a:prstGeom prst="rect">
            <a:avLst/>
          </a:prstGeom>
        </p:spPr>
        <p:txBody>
          <a:bodyPr/>
          <a:lstStyle>
            <a:lvl1pPr algn="ctr">
              <a:defRPr sz="2500"/>
            </a:lvl1pPr>
          </a:lstStyle>
          <a:p>
            <a:pPr lvl="0">
              <a:defRPr sz="1800" cap="none">
                <a:solidFill>
                  <a:srgbClr val="000000"/>
                </a:solidFill>
              </a:defRPr>
            </a:pPr>
            <a:r>
              <a:rPr sz="2500" cap="small">
                <a:solidFill>
                  <a:srgbClr val="575F6D"/>
                </a:solidFill>
              </a:rPr>
              <a:t>L’avenir des primes récentes récompensant les fonctions et les résultats</a:t>
            </a:r>
          </a:p>
        </p:txBody>
      </p:sp>
      <p:sp>
        <p:nvSpPr>
          <p:cNvPr id="249" name="Shape 249"/>
          <p:cNvSpPr>
            <a:spLocks noGrp="1"/>
          </p:cNvSpPr>
          <p:nvPr>
            <p:ph sz="quarter" idx="1"/>
          </p:nvPr>
        </p:nvSpPr>
        <p:spPr>
          <a:xfrm>
            <a:off x="457200" y="1600200"/>
            <a:ext cx="7467600" cy="4873625"/>
          </a:xfrm>
          <a:prstGeom prst="rect">
            <a:avLst/>
          </a:prstGeom>
        </p:spPr>
        <p:txBody>
          <a:bodyPr lIns="0" tIns="0" rIns="0" bIns="0">
            <a:normAutofit/>
          </a:bodyPr>
          <a:lstStyle/>
          <a:p>
            <a:pPr marL="159279" lvl="0" indent="-159279" algn="just">
              <a:lnSpc>
                <a:spcPct val="110000"/>
              </a:lnSpc>
              <a:buFont typeface="Courier New"/>
              <a:buChar char="o"/>
              <a:defRPr sz="1800"/>
            </a:pPr>
            <a:r>
              <a:rPr sz="1400" dirty="0" err="1"/>
              <a:t>L'instauration</a:t>
            </a:r>
            <a:r>
              <a:rPr sz="1400" dirty="0"/>
              <a:t> du régime de </a:t>
            </a:r>
            <a:r>
              <a:rPr sz="1400" dirty="0" err="1"/>
              <a:t>l'IFSE</a:t>
            </a:r>
            <a:r>
              <a:rPr sz="1400" dirty="0"/>
              <a:t> </a:t>
            </a:r>
            <a:r>
              <a:rPr sz="1400" dirty="0" err="1"/>
              <a:t>peut</a:t>
            </a:r>
            <a:r>
              <a:rPr sz="1400" dirty="0"/>
              <a:t> </a:t>
            </a:r>
            <a:r>
              <a:rPr sz="1400" dirty="0" err="1"/>
              <a:t>soulever</a:t>
            </a:r>
            <a:r>
              <a:rPr sz="1400" dirty="0"/>
              <a:t>, </a:t>
            </a:r>
            <a:r>
              <a:rPr sz="1400" dirty="0" err="1"/>
              <a:t>dès</a:t>
            </a:r>
            <a:r>
              <a:rPr sz="1400" dirty="0"/>
              <a:t> à </a:t>
            </a:r>
            <a:r>
              <a:rPr sz="1400" dirty="0" err="1"/>
              <a:t>présent</a:t>
            </a:r>
            <a:r>
              <a:rPr sz="1400" dirty="0"/>
              <a:t>, des interrogations relatives à </a:t>
            </a:r>
            <a:r>
              <a:rPr sz="1400" dirty="0" err="1"/>
              <a:t>l'avenir</a:t>
            </a:r>
            <a:r>
              <a:rPr sz="1400" dirty="0"/>
              <a:t> </a:t>
            </a:r>
            <a:r>
              <a:rPr sz="1400" dirty="0" err="1"/>
              <a:t>d'indemnités</a:t>
            </a:r>
            <a:r>
              <a:rPr sz="1400" dirty="0"/>
              <a:t> </a:t>
            </a:r>
            <a:r>
              <a:rPr sz="1400" dirty="0" err="1"/>
              <a:t>créées</a:t>
            </a:r>
            <a:r>
              <a:rPr sz="1400" dirty="0"/>
              <a:t> </a:t>
            </a:r>
            <a:r>
              <a:rPr sz="1400" dirty="0" err="1"/>
              <a:t>récemment</a:t>
            </a:r>
            <a:r>
              <a:rPr sz="1400" dirty="0"/>
              <a:t> par le </a:t>
            </a:r>
            <a:r>
              <a:rPr sz="1400" dirty="0" err="1"/>
              <a:t>pouvoir</a:t>
            </a:r>
            <a:r>
              <a:rPr sz="1400" dirty="0"/>
              <a:t> </a:t>
            </a:r>
            <a:r>
              <a:rPr sz="1400" dirty="0" err="1"/>
              <a:t>réglementaire</a:t>
            </a:r>
            <a:r>
              <a:rPr sz="1400" dirty="0"/>
              <a:t>, qui </a:t>
            </a:r>
            <a:r>
              <a:rPr sz="1400" dirty="0" err="1"/>
              <a:t>ont</a:t>
            </a:r>
            <a:r>
              <a:rPr sz="1400" dirty="0"/>
              <a:t> un objet </a:t>
            </a:r>
            <a:r>
              <a:rPr sz="1400" dirty="0" err="1"/>
              <a:t>proche</a:t>
            </a:r>
            <a:r>
              <a:rPr sz="1400" dirty="0"/>
              <a:t> de </a:t>
            </a:r>
            <a:r>
              <a:rPr sz="1400" dirty="0" err="1"/>
              <a:t>celui</a:t>
            </a:r>
            <a:r>
              <a:rPr sz="1400" dirty="0"/>
              <a:t> de la PFR</a:t>
            </a:r>
          </a:p>
          <a:p>
            <a:pPr lvl="0" algn="just">
              <a:lnSpc>
                <a:spcPct val="110000"/>
              </a:lnSpc>
              <a:buFont typeface="Courier New"/>
              <a:buChar char="o"/>
              <a:defRPr sz="1800"/>
            </a:pPr>
            <a:endParaRPr sz="1400" dirty="0"/>
          </a:p>
          <a:p>
            <a:pPr lvl="0" algn="ctr">
              <a:lnSpc>
                <a:spcPct val="110000"/>
              </a:lnSpc>
              <a:buSzTx/>
              <a:buNone/>
              <a:defRPr sz="1800"/>
            </a:pPr>
            <a:r>
              <a:rPr sz="1400" i="1" dirty="0" err="1"/>
              <a:t>Indemnité</a:t>
            </a:r>
            <a:r>
              <a:rPr sz="1400" i="1" dirty="0"/>
              <a:t> de performance et de </a:t>
            </a:r>
            <a:r>
              <a:rPr sz="1400" i="1" dirty="0" err="1"/>
              <a:t>fonctions</a:t>
            </a:r>
            <a:r>
              <a:rPr sz="1400" i="1" dirty="0"/>
              <a:t> (</a:t>
            </a:r>
            <a:r>
              <a:rPr sz="1400" i="1" dirty="0" err="1"/>
              <a:t>ingénieurs</a:t>
            </a:r>
            <a:r>
              <a:rPr sz="1400" i="1" dirty="0"/>
              <a:t> </a:t>
            </a:r>
            <a:r>
              <a:rPr sz="1400" i="1" dirty="0" err="1"/>
              <a:t>territoriaux</a:t>
            </a:r>
            <a:r>
              <a:rPr sz="1400" i="1" dirty="0"/>
              <a:t> en chef )</a:t>
            </a:r>
          </a:p>
          <a:p>
            <a:pPr lvl="0" algn="ctr">
              <a:lnSpc>
                <a:spcPct val="110000"/>
              </a:lnSpc>
              <a:buFont typeface="Courier New"/>
              <a:buChar char="o"/>
              <a:defRPr sz="1800"/>
            </a:pPr>
            <a:endParaRPr sz="1400" i="1" dirty="0"/>
          </a:p>
          <a:p>
            <a:pPr lvl="0" algn="ctr">
              <a:lnSpc>
                <a:spcPct val="110000"/>
              </a:lnSpc>
              <a:buSzTx/>
              <a:buNone/>
              <a:defRPr sz="1800"/>
            </a:pPr>
            <a:r>
              <a:rPr sz="1400" i="1" dirty="0" err="1"/>
              <a:t>Indemnité</a:t>
            </a:r>
            <a:r>
              <a:rPr sz="1400" i="1" dirty="0"/>
              <a:t> de </a:t>
            </a:r>
            <a:r>
              <a:rPr sz="1400" i="1" dirty="0" err="1"/>
              <a:t>fonctions</a:t>
            </a:r>
            <a:r>
              <a:rPr sz="1400" i="1" dirty="0"/>
              <a:t>, de </a:t>
            </a:r>
            <a:r>
              <a:rPr sz="1400" i="1" dirty="0" err="1"/>
              <a:t>responsabilités</a:t>
            </a:r>
            <a:r>
              <a:rPr sz="1400" i="1" dirty="0"/>
              <a:t> et de </a:t>
            </a:r>
            <a:r>
              <a:rPr sz="1400" i="1" dirty="0" err="1"/>
              <a:t>résultats</a:t>
            </a:r>
            <a:r>
              <a:rPr sz="1400" i="1" dirty="0"/>
              <a:t> (</a:t>
            </a:r>
            <a:r>
              <a:rPr sz="1400" i="1" dirty="0" err="1"/>
              <a:t>directeurs</a:t>
            </a:r>
            <a:r>
              <a:rPr sz="1400" i="1" dirty="0"/>
              <a:t> </a:t>
            </a:r>
            <a:r>
              <a:rPr sz="1400" i="1" dirty="0" err="1"/>
              <a:t>d'établissements</a:t>
            </a:r>
            <a:r>
              <a:rPr sz="1400" i="1" dirty="0"/>
              <a:t> </a:t>
            </a:r>
            <a:r>
              <a:rPr sz="1400" i="1" dirty="0" err="1"/>
              <a:t>d'enseignement</a:t>
            </a:r>
            <a:r>
              <a:rPr sz="1400" i="1" dirty="0"/>
              <a:t> </a:t>
            </a:r>
            <a:r>
              <a:rPr sz="1400" i="1" dirty="0" err="1"/>
              <a:t>artistique</a:t>
            </a:r>
            <a:r>
              <a:rPr sz="1400" i="1" dirty="0"/>
              <a:t>) </a:t>
            </a:r>
          </a:p>
          <a:p>
            <a:pPr lvl="0" algn="ctr">
              <a:lnSpc>
                <a:spcPct val="110000"/>
              </a:lnSpc>
              <a:buSzTx/>
              <a:buNone/>
              <a:defRPr sz="1800"/>
            </a:pPr>
            <a:endParaRPr sz="1400" i="1" dirty="0"/>
          </a:p>
          <a:p>
            <a:pPr marL="159279" lvl="0" indent="-159279" algn="just">
              <a:lnSpc>
                <a:spcPct val="110000"/>
              </a:lnSpc>
              <a:buFont typeface="Courier New"/>
              <a:buChar char="o"/>
              <a:defRPr sz="1800"/>
            </a:pPr>
            <a:r>
              <a:rPr sz="1400" dirty="0"/>
              <a:t>En </a:t>
            </a:r>
            <a:r>
              <a:rPr sz="1400" dirty="0" err="1"/>
              <a:t>effet</a:t>
            </a:r>
            <a:r>
              <a:rPr sz="1400" dirty="0"/>
              <a:t>, le </a:t>
            </a:r>
            <a:r>
              <a:rPr sz="1400" dirty="0" err="1"/>
              <a:t>décret</a:t>
            </a:r>
            <a:r>
              <a:rPr sz="1400" dirty="0"/>
              <a:t> du 20 </a:t>
            </a:r>
            <a:r>
              <a:rPr sz="1400" dirty="0" err="1"/>
              <a:t>mai</a:t>
            </a:r>
            <a:r>
              <a:rPr sz="1400" dirty="0"/>
              <a:t> 2014 ne </a:t>
            </a:r>
            <a:r>
              <a:rPr sz="1400" dirty="0" err="1"/>
              <a:t>prévoit</a:t>
            </a:r>
            <a:r>
              <a:rPr sz="1400" dirty="0"/>
              <a:t> pas </a:t>
            </a:r>
            <a:r>
              <a:rPr sz="1400" dirty="0" err="1"/>
              <a:t>l'abrogation</a:t>
            </a:r>
            <a:r>
              <a:rPr sz="1400" dirty="0"/>
              <a:t> des dispositions </a:t>
            </a:r>
            <a:r>
              <a:rPr sz="1400" dirty="0" err="1"/>
              <a:t>réglementaires</a:t>
            </a:r>
            <a:r>
              <a:rPr sz="1400" dirty="0"/>
              <a:t> relatives au </a:t>
            </a:r>
            <a:r>
              <a:rPr sz="1400" dirty="0" err="1"/>
              <a:t>versement</a:t>
            </a:r>
            <a:r>
              <a:rPr sz="1400" dirty="0"/>
              <a:t> de </a:t>
            </a:r>
            <a:r>
              <a:rPr sz="1400" dirty="0" err="1"/>
              <a:t>ces</a:t>
            </a:r>
            <a:r>
              <a:rPr sz="1400" dirty="0"/>
              <a:t> </a:t>
            </a:r>
            <a:r>
              <a:rPr sz="1400" dirty="0" err="1"/>
              <a:t>indemnités</a:t>
            </a:r>
            <a:r>
              <a:rPr sz="1400" dirty="0"/>
              <a:t> </a:t>
            </a:r>
            <a:r>
              <a:rPr sz="1400" dirty="0" err="1"/>
              <a:t>dans</a:t>
            </a:r>
            <a:r>
              <a:rPr sz="1400" dirty="0"/>
              <a:t> la </a:t>
            </a:r>
            <a:r>
              <a:rPr lang="fr-FR" sz="1400" dirty="0" smtClean="0"/>
              <a:t>F</a:t>
            </a:r>
            <a:r>
              <a:rPr sz="1400" dirty="0" err="1" smtClean="0"/>
              <a:t>onction</a:t>
            </a:r>
            <a:r>
              <a:rPr sz="1400" dirty="0" smtClean="0"/>
              <a:t> </a:t>
            </a:r>
            <a:r>
              <a:rPr sz="1400" dirty="0" err="1"/>
              <a:t>publique</a:t>
            </a:r>
            <a:r>
              <a:rPr sz="1400" dirty="0"/>
              <a:t> de </a:t>
            </a:r>
            <a:r>
              <a:rPr sz="1400" dirty="0" err="1"/>
              <a:t>l'État</a:t>
            </a:r>
            <a:endParaRPr sz="1400" dirty="0"/>
          </a:p>
          <a:p>
            <a:pPr lvl="0" algn="just">
              <a:lnSpc>
                <a:spcPct val="110000"/>
              </a:lnSpc>
              <a:buFont typeface="Courier New"/>
              <a:buChar char="o"/>
              <a:defRPr sz="1800"/>
            </a:pPr>
            <a:endParaRPr sz="1400" dirty="0"/>
          </a:p>
          <a:p>
            <a:pPr marL="159279" lvl="0" indent="-159279" algn="just">
              <a:lnSpc>
                <a:spcPct val="110000"/>
              </a:lnSpc>
              <a:buFont typeface="Courier New"/>
              <a:buChar char="o"/>
              <a:defRPr sz="1800"/>
            </a:pPr>
            <a:r>
              <a:rPr sz="1400" dirty="0"/>
              <a:t>La question </a:t>
            </a:r>
            <a:r>
              <a:rPr sz="1400" dirty="0" err="1"/>
              <a:t>peut</a:t>
            </a:r>
            <a:r>
              <a:rPr sz="1400" dirty="0"/>
              <a:t> </a:t>
            </a:r>
            <a:r>
              <a:rPr sz="1400" dirty="0" err="1"/>
              <a:t>donc</a:t>
            </a:r>
            <a:r>
              <a:rPr sz="1400" dirty="0"/>
              <a:t> </a:t>
            </a:r>
            <a:r>
              <a:rPr sz="1400" dirty="0" err="1"/>
              <a:t>aujourd'hui</a:t>
            </a:r>
            <a:r>
              <a:rPr sz="1400" dirty="0"/>
              <a:t> se poser de savoir </a:t>
            </a:r>
            <a:r>
              <a:rPr sz="1400" dirty="0" err="1"/>
              <a:t>ce</a:t>
            </a:r>
            <a:r>
              <a:rPr sz="1400" dirty="0"/>
              <a:t> </a:t>
            </a:r>
            <a:r>
              <a:rPr sz="1400" dirty="0" err="1"/>
              <a:t>qu'il</a:t>
            </a:r>
            <a:r>
              <a:rPr sz="1400" dirty="0"/>
              <a:t> </a:t>
            </a:r>
            <a:r>
              <a:rPr sz="1400" dirty="0" err="1"/>
              <a:t>adviendra</a:t>
            </a:r>
            <a:r>
              <a:rPr sz="1400" dirty="0"/>
              <a:t> </a:t>
            </a:r>
            <a:r>
              <a:rPr sz="1400" dirty="0" err="1"/>
              <a:t>d'elles</a:t>
            </a:r>
            <a:r>
              <a:rPr sz="1400" dirty="0"/>
              <a:t>, et </a:t>
            </a:r>
            <a:r>
              <a:rPr sz="1400" dirty="0" err="1"/>
              <a:t>notamment</a:t>
            </a:r>
            <a:r>
              <a:rPr sz="1400" dirty="0"/>
              <a:t> </a:t>
            </a:r>
            <a:r>
              <a:rPr sz="1400" dirty="0" err="1"/>
              <a:t>si</a:t>
            </a:r>
            <a:r>
              <a:rPr sz="1400" dirty="0"/>
              <a:t> les corps qui en </a:t>
            </a:r>
            <a:r>
              <a:rPr sz="1400" dirty="0" err="1"/>
              <a:t>bénéficient</a:t>
            </a:r>
            <a:r>
              <a:rPr sz="1400" dirty="0"/>
              <a:t> </a:t>
            </a:r>
            <a:r>
              <a:rPr sz="1400" dirty="0" err="1"/>
              <a:t>feront</a:t>
            </a:r>
            <a:r>
              <a:rPr sz="1400" dirty="0"/>
              <a:t> </a:t>
            </a:r>
            <a:r>
              <a:rPr sz="1400" dirty="0" err="1"/>
              <a:t>partie</a:t>
            </a:r>
            <a:r>
              <a:rPr sz="1400" dirty="0"/>
              <a:t> des exceptions au régime de </a:t>
            </a:r>
            <a:r>
              <a:rPr sz="1400" dirty="0" err="1"/>
              <a:t>l'IFSE</a:t>
            </a:r>
            <a:r>
              <a:rPr sz="1400" dirty="0"/>
              <a:t> </a:t>
            </a:r>
            <a:r>
              <a:rPr sz="1400" dirty="0" err="1"/>
              <a:t>autorisées</a:t>
            </a:r>
            <a:r>
              <a:rPr sz="1400" dirty="0"/>
              <a:t> par </a:t>
            </a:r>
            <a:r>
              <a:rPr sz="1400" dirty="0" err="1"/>
              <a:t>voie</a:t>
            </a:r>
            <a:r>
              <a:rPr sz="1400" dirty="0"/>
              <a:t> </a:t>
            </a:r>
            <a:r>
              <a:rPr sz="1400" dirty="0" err="1"/>
              <a:t>d'arrêté</a:t>
            </a:r>
            <a:r>
              <a:rPr sz="1400" dirty="0"/>
              <a:t> </a:t>
            </a:r>
            <a:r>
              <a:rPr sz="1400" dirty="0" err="1"/>
              <a:t>interministériel</a:t>
            </a:r>
            <a:endParaRPr sz="1400" dirty="0"/>
          </a:p>
        </p:txBody>
      </p:sp>
      <p:sp>
        <p:nvSpPr>
          <p:cNvPr id="250" name="Shape 250"/>
          <p:cNvSpPr>
            <a:spLocks noGrp="1"/>
          </p:cNvSpPr>
          <p:nvPr>
            <p:ph type="sldNum" sz="quarter" idx="15"/>
          </p:nvPr>
        </p:nvSpPr>
        <p:spPr>
          <a:xfrm>
            <a:off x="8100392" y="5805264"/>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39</a:t>
            </a:fld>
            <a:endParaRPr sz="1400" b="1" dirty="0">
              <a:solidFill>
                <a:srgbClr val="FFFFFF"/>
              </a:solidFill>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a:spLocks noGrp="1"/>
          </p:cNvSpPr>
          <p:nvPr>
            <p:ph type="title"/>
          </p:nvPr>
        </p:nvSpPr>
        <p:spPr>
          <a:xfrm>
            <a:off x="457200" y="274638"/>
            <a:ext cx="7467600" cy="1143001"/>
          </a:xfrm>
          <a:prstGeom prst="rect">
            <a:avLst/>
          </a:prstGeom>
        </p:spPr>
        <p:txBody>
          <a:bodyPr/>
          <a:lstStyle>
            <a:lvl1pPr algn="ctr" defTabSz="832104">
              <a:defRPr sz="2275"/>
            </a:lvl1pPr>
          </a:lstStyle>
          <a:p>
            <a:pPr lvl="0">
              <a:defRPr sz="1800" cap="none">
                <a:solidFill>
                  <a:srgbClr val="000000"/>
                </a:solidFill>
              </a:defRPr>
            </a:pPr>
            <a:r>
              <a:rPr sz="2275" cap="small">
                <a:solidFill>
                  <a:srgbClr val="575F6D"/>
                </a:solidFill>
              </a:rPr>
              <a:t>L’abrogation du décret relatif à l’indemnité forfaitaire représentative de sujétions et travaux supplémentaires </a:t>
            </a:r>
          </a:p>
        </p:txBody>
      </p:sp>
      <p:sp>
        <p:nvSpPr>
          <p:cNvPr id="253" name="Shape 253"/>
          <p:cNvSpPr>
            <a:spLocks noGrp="1"/>
          </p:cNvSpPr>
          <p:nvPr>
            <p:ph sz="quarter" idx="1"/>
          </p:nvPr>
        </p:nvSpPr>
        <p:spPr>
          <a:xfrm>
            <a:off x="457200" y="1600200"/>
            <a:ext cx="7467600" cy="4873625"/>
          </a:xfrm>
          <a:prstGeom prst="rect">
            <a:avLst/>
          </a:prstGeom>
        </p:spPr>
        <p:txBody>
          <a:bodyPr lIns="0" tIns="0" rIns="0" bIns="0">
            <a:normAutofit/>
          </a:bodyPr>
          <a:lstStyle/>
          <a:p>
            <a:pPr marL="147902" lvl="0" indent="-147902" algn="just">
              <a:lnSpc>
                <a:spcPct val="110000"/>
              </a:lnSpc>
              <a:buFont typeface="Courier New"/>
              <a:buChar char="o"/>
              <a:defRPr sz="1800"/>
            </a:pPr>
            <a:r>
              <a:rPr sz="1300" dirty="0" err="1"/>
              <a:t>Une</a:t>
            </a:r>
            <a:r>
              <a:rPr sz="1300" dirty="0"/>
              <a:t> </a:t>
            </a:r>
            <a:r>
              <a:rPr sz="1300" dirty="0" err="1" smtClean="0"/>
              <a:t>difficulté</a:t>
            </a:r>
            <a:r>
              <a:rPr lang="fr-FR" sz="1300" dirty="0" smtClean="0"/>
              <a:t> aurait pu</a:t>
            </a:r>
            <a:r>
              <a:rPr sz="1300" dirty="0" smtClean="0"/>
              <a:t> </a:t>
            </a:r>
            <a:r>
              <a:rPr sz="1300" dirty="0" err="1" smtClean="0"/>
              <a:t>résulte</a:t>
            </a:r>
            <a:r>
              <a:rPr lang="fr-FR" sz="1300" dirty="0" smtClean="0"/>
              <a:t>r</a:t>
            </a:r>
            <a:r>
              <a:rPr sz="1300" dirty="0" smtClean="0"/>
              <a:t> </a:t>
            </a:r>
            <a:r>
              <a:rPr sz="1300" dirty="0"/>
              <a:t>de </a:t>
            </a:r>
            <a:r>
              <a:rPr sz="1300" dirty="0" err="1"/>
              <a:t>l'abrogation</a:t>
            </a:r>
            <a:r>
              <a:rPr sz="1300" dirty="0"/>
              <a:t>, au 1er </a:t>
            </a:r>
            <a:r>
              <a:rPr sz="1300" dirty="0" smtClean="0"/>
              <a:t>j</a:t>
            </a:r>
            <a:r>
              <a:rPr lang="fr-FR" sz="1300" dirty="0" err="1" smtClean="0"/>
              <a:t>anvier</a:t>
            </a:r>
            <a:r>
              <a:rPr sz="1300" dirty="0" smtClean="0"/>
              <a:t> 201</a:t>
            </a:r>
            <a:r>
              <a:rPr lang="fr-FR" sz="1300" dirty="0" smtClean="0"/>
              <a:t>6</a:t>
            </a:r>
            <a:r>
              <a:rPr sz="1300" dirty="0" smtClean="0"/>
              <a:t>, </a:t>
            </a:r>
            <a:r>
              <a:rPr sz="1300" dirty="0"/>
              <a:t>du </a:t>
            </a:r>
            <a:r>
              <a:rPr sz="1300" dirty="0" err="1"/>
              <a:t>décret</a:t>
            </a:r>
            <a:r>
              <a:rPr sz="1300" dirty="0"/>
              <a:t> 2002-1533 </a:t>
            </a:r>
            <a:r>
              <a:rPr sz="1300" dirty="0" err="1"/>
              <a:t>relatif</a:t>
            </a:r>
            <a:r>
              <a:rPr sz="1300" dirty="0"/>
              <a:t> à </a:t>
            </a:r>
            <a:r>
              <a:rPr sz="1300" dirty="0" err="1"/>
              <a:t>l'indemnité</a:t>
            </a:r>
            <a:r>
              <a:rPr sz="1300" dirty="0"/>
              <a:t> </a:t>
            </a:r>
            <a:r>
              <a:rPr sz="1300" dirty="0" err="1"/>
              <a:t>forfaitaire</a:t>
            </a:r>
            <a:r>
              <a:rPr sz="1300" dirty="0"/>
              <a:t> </a:t>
            </a:r>
            <a:r>
              <a:rPr sz="1300" dirty="0" err="1"/>
              <a:t>représentative</a:t>
            </a:r>
            <a:r>
              <a:rPr sz="1300" dirty="0"/>
              <a:t> de </a:t>
            </a:r>
            <a:r>
              <a:rPr sz="1300" dirty="0" err="1"/>
              <a:t>sujétions</a:t>
            </a:r>
            <a:r>
              <a:rPr sz="1300" dirty="0"/>
              <a:t> et de </a:t>
            </a:r>
            <a:r>
              <a:rPr sz="1300" dirty="0" err="1"/>
              <a:t>travaux</a:t>
            </a:r>
            <a:r>
              <a:rPr sz="1300" dirty="0"/>
              <a:t> </a:t>
            </a:r>
            <a:r>
              <a:rPr sz="1300" dirty="0" err="1" smtClean="0"/>
              <a:t>supplémentaires</a:t>
            </a:r>
            <a:r>
              <a:rPr lang="fr-FR" sz="1300" dirty="0" smtClean="0"/>
              <a:t> pour les éducateurs de jeunes enfants uniquement</a:t>
            </a:r>
            <a:endParaRPr sz="1300" dirty="0"/>
          </a:p>
          <a:p>
            <a:pPr marL="147902" lvl="0" indent="-147902" algn="just">
              <a:lnSpc>
                <a:spcPct val="110000"/>
              </a:lnSpc>
              <a:buFont typeface="Courier New"/>
              <a:buChar char="o"/>
              <a:defRPr sz="1800"/>
            </a:pPr>
            <a:r>
              <a:rPr sz="1300" dirty="0" err="1"/>
              <a:t>Compte</a:t>
            </a:r>
            <a:r>
              <a:rPr sz="1300" dirty="0"/>
              <a:t> </a:t>
            </a:r>
            <a:r>
              <a:rPr sz="1300" dirty="0" err="1"/>
              <a:t>tenu</a:t>
            </a:r>
            <a:r>
              <a:rPr sz="1300" dirty="0"/>
              <a:t> des </a:t>
            </a:r>
            <a:r>
              <a:rPr sz="1300" dirty="0" err="1"/>
              <a:t>équivalences</a:t>
            </a:r>
            <a:r>
              <a:rPr sz="1300" dirty="0"/>
              <a:t> avec les corps de </a:t>
            </a:r>
            <a:r>
              <a:rPr sz="1300" dirty="0" err="1"/>
              <a:t>l'État</a:t>
            </a:r>
            <a:r>
              <a:rPr sz="1300" dirty="0"/>
              <a:t>, les cadres </a:t>
            </a:r>
            <a:r>
              <a:rPr sz="1300" dirty="0" err="1"/>
              <a:t>d'emplois</a:t>
            </a:r>
            <a:r>
              <a:rPr sz="1300" dirty="0"/>
              <a:t> </a:t>
            </a:r>
            <a:r>
              <a:rPr sz="1300" dirty="0" err="1"/>
              <a:t>suivants</a:t>
            </a:r>
            <a:r>
              <a:rPr sz="1300" dirty="0"/>
              <a:t> </a:t>
            </a:r>
            <a:r>
              <a:rPr sz="1300" dirty="0" err="1"/>
              <a:t>bénéficient</a:t>
            </a:r>
            <a:r>
              <a:rPr sz="1300" dirty="0"/>
              <a:t> </a:t>
            </a:r>
            <a:r>
              <a:rPr sz="1300" dirty="0" err="1"/>
              <a:t>aujourd'hui</a:t>
            </a:r>
            <a:r>
              <a:rPr sz="1300" dirty="0"/>
              <a:t> de </a:t>
            </a:r>
            <a:r>
              <a:rPr sz="1300" dirty="0" err="1"/>
              <a:t>cette</a:t>
            </a:r>
            <a:r>
              <a:rPr sz="1300" dirty="0"/>
              <a:t> </a:t>
            </a:r>
            <a:r>
              <a:rPr sz="1300" dirty="0" err="1"/>
              <a:t>indemnité</a:t>
            </a:r>
            <a:r>
              <a:rPr sz="1300" dirty="0"/>
              <a:t>:</a:t>
            </a:r>
          </a:p>
          <a:p>
            <a:pPr lvl="0" algn="ctr">
              <a:lnSpc>
                <a:spcPct val="110000"/>
              </a:lnSpc>
              <a:buSzTx/>
              <a:buNone/>
              <a:defRPr sz="1800"/>
            </a:pPr>
            <a:r>
              <a:rPr sz="1300" i="1" dirty="0" err="1"/>
              <a:t>Conseillers</a:t>
            </a:r>
            <a:r>
              <a:rPr sz="1300" i="1" dirty="0"/>
              <a:t> socio-</a:t>
            </a:r>
            <a:r>
              <a:rPr sz="1300" i="1" dirty="0" err="1"/>
              <a:t>éducatifs</a:t>
            </a:r>
            <a:r>
              <a:rPr sz="1300" i="1" dirty="0"/>
              <a:t>;</a:t>
            </a:r>
          </a:p>
          <a:p>
            <a:pPr lvl="0" algn="ctr">
              <a:lnSpc>
                <a:spcPct val="110000"/>
              </a:lnSpc>
              <a:buSzTx/>
              <a:buNone/>
              <a:defRPr sz="1800"/>
            </a:pPr>
            <a:r>
              <a:rPr sz="1300" i="1" dirty="0"/>
              <a:t>Assistants socio-</a:t>
            </a:r>
            <a:r>
              <a:rPr sz="1300" i="1" dirty="0" err="1"/>
              <a:t>éducatifs</a:t>
            </a:r>
            <a:r>
              <a:rPr sz="1300" i="1" dirty="0"/>
              <a:t>;</a:t>
            </a:r>
          </a:p>
          <a:p>
            <a:pPr lvl="0" algn="ctr">
              <a:lnSpc>
                <a:spcPct val="110000"/>
              </a:lnSpc>
              <a:buSzTx/>
              <a:buNone/>
              <a:defRPr sz="1800"/>
            </a:pPr>
            <a:r>
              <a:rPr sz="1300" i="1" dirty="0" err="1"/>
              <a:t>Educateurs</a:t>
            </a:r>
            <a:r>
              <a:rPr sz="1300" i="1" dirty="0"/>
              <a:t> de </a:t>
            </a:r>
            <a:r>
              <a:rPr sz="1300" i="1" dirty="0" err="1"/>
              <a:t>jeunes</a:t>
            </a:r>
            <a:r>
              <a:rPr sz="1300" i="1" dirty="0"/>
              <a:t> </a:t>
            </a:r>
            <a:r>
              <a:rPr sz="1300" i="1" dirty="0" err="1"/>
              <a:t>enfants</a:t>
            </a:r>
            <a:r>
              <a:rPr sz="1300" i="1" dirty="0"/>
              <a:t>.</a:t>
            </a:r>
          </a:p>
          <a:p>
            <a:pPr lvl="0" algn="ctr">
              <a:lnSpc>
                <a:spcPct val="110000"/>
              </a:lnSpc>
              <a:buSzTx/>
              <a:buNone/>
              <a:defRPr sz="1800"/>
            </a:pPr>
            <a:endParaRPr sz="1300" i="1" dirty="0"/>
          </a:p>
          <a:p>
            <a:pPr marL="147902" lvl="0" indent="-147902" algn="just">
              <a:lnSpc>
                <a:spcPct val="110000"/>
              </a:lnSpc>
              <a:buFont typeface="Courier New"/>
              <a:buChar char="o"/>
              <a:defRPr sz="1800"/>
            </a:pPr>
            <a:r>
              <a:rPr sz="1300" dirty="0" smtClean="0"/>
              <a:t>En </a:t>
            </a:r>
            <a:r>
              <a:rPr sz="1300" dirty="0" err="1"/>
              <a:t>effet</a:t>
            </a:r>
            <a:r>
              <a:rPr sz="1300" dirty="0"/>
              <a:t>, la </a:t>
            </a:r>
            <a:r>
              <a:rPr sz="1300" dirty="0" err="1"/>
              <a:t>liste</a:t>
            </a:r>
            <a:r>
              <a:rPr sz="1300" dirty="0"/>
              <a:t> des corps </a:t>
            </a:r>
            <a:r>
              <a:rPr sz="1300" dirty="0" err="1"/>
              <a:t>couverts</a:t>
            </a:r>
            <a:r>
              <a:rPr sz="1300" dirty="0"/>
              <a:t> par le </a:t>
            </a:r>
            <a:r>
              <a:rPr sz="1300" dirty="0" err="1"/>
              <a:t>décret</a:t>
            </a:r>
            <a:r>
              <a:rPr sz="1300" dirty="0"/>
              <a:t> du 20 </a:t>
            </a:r>
            <a:r>
              <a:rPr sz="1300" dirty="0" err="1"/>
              <a:t>mai</a:t>
            </a:r>
            <a:r>
              <a:rPr sz="1300" dirty="0"/>
              <a:t> 2014 </a:t>
            </a:r>
            <a:r>
              <a:rPr sz="1300" dirty="0" err="1"/>
              <a:t>n'inclut</a:t>
            </a:r>
            <a:r>
              <a:rPr sz="1300" dirty="0"/>
              <a:t> pas le corps </a:t>
            </a:r>
            <a:r>
              <a:rPr sz="1300" dirty="0" err="1" smtClean="0"/>
              <a:t>équivalent</a:t>
            </a:r>
            <a:r>
              <a:rPr lang="fr-FR" sz="1300" dirty="0" smtClean="0"/>
              <a:t> de l’Etat</a:t>
            </a:r>
            <a:r>
              <a:rPr sz="1300" dirty="0" smtClean="0"/>
              <a:t>, </a:t>
            </a:r>
            <a:r>
              <a:rPr sz="1300" dirty="0" err="1"/>
              <a:t>celui</a:t>
            </a:r>
            <a:r>
              <a:rPr sz="1300" dirty="0"/>
              <a:t> des </a:t>
            </a:r>
            <a:r>
              <a:rPr sz="1300" dirty="0" err="1"/>
              <a:t>éducateurs</a:t>
            </a:r>
            <a:r>
              <a:rPr sz="1300" dirty="0"/>
              <a:t> </a:t>
            </a:r>
            <a:r>
              <a:rPr sz="1300" dirty="0" err="1"/>
              <a:t>spécialisés</a:t>
            </a:r>
            <a:r>
              <a:rPr sz="1300" dirty="0"/>
              <a:t> des </a:t>
            </a:r>
            <a:r>
              <a:rPr lang="fr-FR" sz="1300" dirty="0" err="1" smtClean="0"/>
              <a:t>I</a:t>
            </a:r>
            <a:r>
              <a:rPr sz="1300" dirty="0" err="1" smtClean="0"/>
              <a:t>nstituts</a:t>
            </a:r>
            <a:r>
              <a:rPr sz="1300" dirty="0" smtClean="0"/>
              <a:t> </a:t>
            </a:r>
            <a:r>
              <a:rPr sz="1300" dirty="0" err="1"/>
              <a:t>nationaux</a:t>
            </a:r>
            <a:r>
              <a:rPr sz="1300" dirty="0"/>
              <a:t> de </a:t>
            </a:r>
            <a:r>
              <a:rPr sz="1300" dirty="0" err="1"/>
              <a:t>jeunes</a:t>
            </a:r>
            <a:r>
              <a:rPr sz="1300" dirty="0"/>
              <a:t> </a:t>
            </a:r>
            <a:r>
              <a:rPr sz="1300" dirty="0" err="1"/>
              <a:t>sourds</a:t>
            </a:r>
            <a:r>
              <a:rPr sz="1300" dirty="0"/>
              <a:t> et de </a:t>
            </a:r>
            <a:r>
              <a:rPr sz="1300" dirty="0" err="1"/>
              <a:t>l'Institut</a:t>
            </a:r>
            <a:r>
              <a:rPr sz="1300" dirty="0"/>
              <a:t> national des </a:t>
            </a:r>
            <a:r>
              <a:rPr sz="1300" dirty="0" err="1"/>
              <a:t>jeunes</a:t>
            </a:r>
            <a:r>
              <a:rPr sz="1300" dirty="0"/>
              <a:t> </a:t>
            </a:r>
            <a:r>
              <a:rPr sz="1300" dirty="0" err="1" smtClean="0"/>
              <a:t>aveugles</a:t>
            </a:r>
            <a:endParaRPr sz="1300" dirty="0"/>
          </a:p>
          <a:p>
            <a:pPr marL="147902" lvl="0" indent="-147902" algn="just">
              <a:lnSpc>
                <a:spcPct val="110000"/>
              </a:lnSpc>
              <a:buFont typeface="Courier New"/>
              <a:buChar char="o"/>
              <a:defRPr sz="1800"/>
            </a:pPr>
            <a:r>
              <a:rPr lang="fr-FR" sz="1300" dirty="0" smtClean="0"/>
              <a:t>Cependant, une lettre circulaire de la DGCL du 21 juillet 2015 indique que l’IFRSTS des éducateurs de jeunes enfants est institué par un décret dont l’abrogation n’est pas prévue, différent de celui qui régit l’octroi de la même prime pour les conseillers socio-éducatifs et les assistants socio-éducatifs (décret 2002-1443, alors que l’IFRSTS versé aux conseillers socio-éducatifs et assistants socio-éducatif a pour base juridique le décret 2002-1105 qui lui est abrogé). </a:t>
            </a:r>
            <a:endParaRPr sz="1300" dirty="0"/>
          </a:p>
        </p:txBody>
      </p:sp>
      <p:sp>
        <p:nvSpPr>
          <p:cNvPr id="254" name="Shape 254"/>
          <p:cNvSpPr>
            <a:spLocks noGrp="1"/>
          </p:cNvSpPr>
          <p:nvPr>
            <p:ph type="sldNum" sz="quarter" idx="15"/>
          </p:nvPr>
        </p:nvSpPr>
        <p:spPr>
          <a:xfrm>
            <a:off x="8100392" y="5877272"/>
            <a:ext cx="609601" cy="288824"/>
          </a:xfrm>
          <a:prstGeom prst="rect">
            <a:avLst/>
          </a:prstGeom>
          <a:extLst>
            <a:ext uri="{C572A759-6A51-4108-AA02-DFA0A04FC94B}">
              <ma14:wrappingTextBoxFlag xmlns="" xmlns:ma14="http://schemas.microsoft.com/office/mac/drawingml/2011/main" val="1"/>
            </a:ext>
          </a:extLst>
        </p:spPr>
        <p:txBody>
          <a:bodyPr lIns="0" tIns="0" rIns="0" bIns="0">
            <a:normAutofit/>
          </a:bodyPr>
          <a:lstStyle/>
          <a:p>
            <a:pPr lvl="0">
              <a:defRPr sz="1800" b="0">
                <a:solidFill>
                  <a:srgbClr val="000000"/>
                </a:solidFill>
              </a:defRPr>
            </a:pPr>
            <a:fld id="{86CB4B4D-7CA3-9044-876B-883B54F8677D}" type="slidenum">
              <a:rPr sz="1400" b="1">
                <a:solidFill>
                  <a:srgbClr val="FFFFFF"/>
                </a:solidFill>
              </a:rPr>
              <a:pPr lvl="0">
                <a:defRPr sz="1800" b="0">
                  <a:solidFill>
                    <a:srgbClr val="000000"/>
                  </a:solidFill>
                </a:defRPr>
              </a:pPr>
              <a:t>40</a:t>
            </a:fld>
            <a:endParaRPr sz="1400" b="1">
              <a:solidFill>
                <a:srgbClr val="FFFFFF"/>
              </a:solidFill>
            </a:endParaRPr>
          </a:p>
        </p:txBody>
      </p:sp>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FE8637"/>
      </a:accent1>
      <a:accent2>
        <a:srgbClr val="7598D9"/>
      </a:accent2>
      <a:accent3>
        <a:srgbClr val="B32C16"/>
      </a:accent3>
      <a:accent4>
        <a:srgbClr val="F5CD2D"/>
      </a:accent4>
      <a:accent5>
        <a:srgbClr val="AEBAD5"/>
      </a:accent5>
      <a:accent6>
        <a:srgbClr val="777C84"/>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effectStyle>
        <a:effectStyle>
          <a:effectLst>
            <a:outerShdw blurRad="50800" dist="25000" dir="5400000" rotWithShape="0">
              <a:srgbClr val="000000">
                <a:alpha val="4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FE8637"/>
          </a:solidFill>
          <a:prstDash val="solid"/>
          <a:bevel/>
        </a:ln>
        <a:effectLst>
          <a:outerShdw blurRad="50800" dist="20000" dir="5400000" rotWithShape="0">
            <a:srgbClr val="000000">
              <a:alpha val="42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Schoolbook"/>
            <a:ea typeface="Century Schoolbook"/>
            <a:cs typeface="Century Schoolbook"/>
            <a:sym typeface="Century School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E8637"/>
          </a:solidFill>
          <a:prstDash val="solid"/>
          <a:bevel/>
        </a:ln>
        <a:effectLst>
          <a:outerShdw blurRad="50800" dist="25000" dir="5400000" rotWithShape="0">
            <a:srgbClr val="000000">
              <a:alpha val="40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Schoolbook"/>
            <a:ea typeface="Century Schoolbook"/>
            <a:cs typeface="Century Schoolbook"/>
            <a:sym typeface="Century School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373</TotalTime>
  <Words>4795</Words>
  <Application>Microsoft Office PowerPoint</Application>
  <PresentationFormat>Affichage à l'écran (4:3)</PresentationFormat>
  <Paragraphs>438</Paragraphs>
  <Slides>40</Slides>
  <Notes>2</Notes>
  <HiddenSlides>0</HiddenSlides>
  <MMClips>0</MMClips>
  <ScaleCrop>false</ScaleCrop>
  <HeadingPairs>
    <vt:vector size="4" baseType="variant">
      <vt:variant>
        <vt:lpstr>Thème</vt:lpstr>
      </vt:variant>
      <vt:variant>
        <vt:i4>1</vt:i4>
      </vt:variant>
      <vt:variant>
        <vt:lpstr>Titres des diapositives</vt:lpstr>
      </vt:variant>
      <vt:variant>
        <vt:i4>40</vt:i4>
      </vt:variant>
    </vt:vector>
  </HeadingPairs>
  <TitlesOfParts>
    <vt:vector size="41" baseType="lpstr">
      <vt:lpstr>Oriel</vt:lpstr>
      <vt:lpstr>Le nouveau régime indemnitaire (rifssep)</vt:lpstr>
      <vt:lpstr>PLAN DU SUPPORT</vt:lpstr>
      <vt:lpstr>Présentation générale du dispositif</vt:lpstr>
      <vt:lpstr>Les textes de référence</vt:lpstr>
      <vt:lpstr>Un objectif de simplification et de lisibilité du régime indemnitaire</vt:lpstr>
      <vt:lpstr>LES CADRES D’emplois territoriaux concernés AU 1er JANVIER 2016</vt:lpstr>
      <vt:lpstr>Diapositive 7</vt:lpstr>
      <vt:lpstr>LA Problématique spécifique des agents percevant la pfr</vt:lpstr>
      <vt:lpstr>Composition du rifseep</vt:lpstr>
      <vt:lpstr>Une indemnité en 2 parts</vt:lpstr>
      <vt:lpstr>L’ifse (indemnité de fonctions, de sujétions et d’expertise)</vt:lpstr>
      <vt:lpstr>Fixation de l’indemnité selon des critères professionnels liés aux fonctions exercées </vt:lpstr>
      <vt:lpstr>Application des critères professionnels liés aux fonctions (1)</vt:lpstr>
      <vt:lpstr>Application des critères professionnels liés aux fonctions (2)</vt:lpstr>
      <vt:lpstr>La répartition par groupe de fonctions selon ces critères</vt:lpstr>
      <vt:lpstr>Diapositive 16</vt:lpstr>
      <vt:lpstr>Diapositive 17</vt:lpstr>
      <vt:lpstr>EXEMPLE D’APPLICATION DES GROUPES AUX ADJOINTS ADMINISTRATIFS TERRITORIAUX (1)  </vt:lpstr>
      <vt:lpstr>EXEMPLE D’APPLICATION DES GROUPES AUX ADJOINTS ADMINISTRATIFS TERRITORIAUX (2) </vt:lpstr>
      <vt:lpstr>EXEMPLE D’APPLICATION DES GROUPES AUX ADJOINTS ADMINISTRATIFS TERRITORIAUX (3) </vt:lpstr>
      <vt:lpstr>EXEMPLE D’APPLICATION DES GROUPES AUX ADJOINTS ADMINISTRATIFS TERRITORIAUX (4) </vt:lpstr>
      <vt:lpstr>PRISE EN COMPTE DE L’expérience professionnelle des agents (1)</vt:lpstr>
      <vt:lpstr>PRISE EN COMPTE DE L’expérience professionnelle des agents (2)</vt:lpstr>
      <vt:lpstr>Le cia ou part variable</vt:lpstr>
      <vt:lpstr>Le complément indemnitaire annuel (cia)</vt:lpstr>
      <vt:lpstr>Appréciation de l'engagement  professionnel et de la manière de servir</vt:lpstr>
      <vt:lpstr>Montant et modalités de versement du CIA</vt:lpstr>
      <vt:lpstr>LA TRANSITION ENTRE L’ancien et le nouveau régime indemnitaire</vt:lpstr>
      <vt:lpstr>NON CUMUL DE L’Ifse et du cia avec d’autres régimes indemnitaires</vt:lpstr>
      <vt:lpstr>ELEMENTS DE REMUNERATION CUMULABLES AVEC L’IFSE ET LE CIA</vt:lpstr>
      <vt:lpstr>LE CUMUL AVEC LA nbi</vt:lpstr>
      <vt:lpstr>LES GARANTIES INDEMNITAIRES LORS DU PASSAGE AU RIFSEEP</vt:lpstr>
      <vt:lpstr>EXEMPLE D’APPLICATION DES GARANTIES LORS DE LA TRANSITION, AUX ADJOINTS ADMINISTRATIFS TERRITORIAUX</vt:lpstr>
      <vt:lpstr>EXEMPLE D’APPLICATION DES GARANTIES LORS DE LA TRANSITION, AUX ADJOINTS ADMINISTRATIFS TERRITORIAUX</vt:lpstr>
      <vt:lpstr>LES GARANTIES INDEMNITAIRES concernant la transition entre la pfr et l’IFSE</vt:lpstr>
      <vt:lpstr>LES PRINCIPAUX problèmes juridiques de transposition à la fpt</vt:lpstr>
      <vt:lpstr>L’abrogation du décret relatif à la pfr (1)</vt:lpstr>
      <vt:lpstr>L’abrogation du décret relatif à la pfr (2)</vt:lpstr>
      <vt:lpstr>L’avenir des primes récentes récompensant les fonctions et les résultats</vt:lpstr>
      <vt:lpstr>L’abrogation du décret relatif à l’indemnité forfaitaire représentative de sujétions et travaux supplémentaires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nouveau régime indemnitaire (rifssep)</dc:title>
  <dc:creator>Vincent KERBIQUET</dc:creator>
  <cp:lastModifiedBy>jean michel DESTIERDT</cp:lastModifiedBy>
  <cp:revision>178</cp:revision>
  <dcterms:modified xsi:type="dcterms:W3CDTF">2016-01-14T08:16:26Z</dcterms:modified>
</cp:coreProperties>
</file>